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4"/>
  </p:notesMasterIdLst>
  <p:handoutMasterIdLst>
    <p:handoutMasterId r:id="rId25"/>
  </p:handoutMasterIdLst>
  <p:sldIdLst>
    <p:sldId id="261" r:id="rId3"/>
    <p:sldId id="303" r:id="rId4"/>
    <p:sldId id="283" r:id="rId5"/>
    <p:sldId id="321" r:id="rId6"/>
    <p:sldId id="323" r:id="rId7"/>
    <p:sldId id="257" r:id="rId8"/>
    <p:sldId id="285" r:id="rId9"/>
    <p:sldId id="312" r:id="rId10"/>
    <p:sldId id="319" r:id="rId11"/>
    <p:sldId id="305" r:id="rId12"/>
    <p:sldId id="318" r:id="rId13"/>
    <p:sldId id="306" r:id="rId14"/>
    <p:sldId id="307" r:id="rId15"/>
    <p:sldId id="315" r:id="rId16"/>
    <p:sldId id="309" r:id="rId17"/>
    <p:sldId id="316" r:id="rId18"/>
    <p:sldId id="317" r:id="rId19"/>
    <p:sldId id="322" r:id="rId20"/>
    <p:sldId id="324" r:id="rId21"/>
    <p:sldId id="320" r:id="rId22"/>
    <p:sldId id="29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0A0D02-0894-4CF4-BCC7-3BA0F86BA7C9}">
          <p14:sldIdLst>
            <p14:sldId id="261"/>
            <p14:sldId id="303"/>
          </p14:sldIdLst>
        </p14:section>
        <p14:section name="1. Motivation" id="{185900AF-2EB7-4B4C-BCF2-54AFAE3A71B0}">
          <p14:sldIdLst>
            <p14:sldId id="283"/>
            <p14:sldId id="321"/>
            <p14:sldId id="323"/>
          </p14:sldIdLst>
        </p14:section>
        <p14:section name="2. Problem Formulation and Curvature Denoising" id="{D77468FF-B7FA-4A3B-85A5-A1995804DE90}">
          <p14:sldIdLst>
            <p14:sldId id="257"/>
            <p14:sldId id="285"/>
            <p14:sldId id="312"/>
            <p14:sldId id="319"/>
            <p14:sldId id="305"/>
          </p14:sldIdLst>
        </p14:section>
        <p14:section name="2. A. Computing Curvature" id="{6A7710B3-CAA2-45EE-A490-BA38B76B9E84}">
          <p14:sldIdLst>
            <p14:sldId id="318"/>
          </p14:sldIdLst>
        </p14:section>
        <p14:section name="2. B. Denoising Curvature" id="{692B1C62-CFA6-D749-9DDE-17FD8DABF252}">
          <p14:sldIdLst>
            <p14:sldId id="306"/>
          </p14:sldIdLst>
        </p14:section>
        <p14:section name="2. C. Image Reconstruction" id="{88A9F386-0793-2F4A-A34A-D0ABD47D22A5}">
          <p14:sldIdLst>
            <p14:sldId id="307"/>
          </p14:sldIdLst>
        </p14:section>
        <p14:section name="3. Framework for Bounding Natural Image Denoising" id="{CEBFB186-250F-445E-8312-674B3BD0733C}">
          <p14:sldIdLst>
            <p14:sldId id="315"/>
            <p14:sldId id="309"/>
            <p14:sldId id="316"/>
          </p14:sldIdLst>
        </p14:section>
        <p14:section name="4. Current Work: Adapting the Framework To Curvature" id="{D774B3E5-5EC4-4348-B19C-B0309F2D4E52}">
          <p14:sldIdLst>
            <p14:sldId id="317"/>
            <p14:sldId id="322"/>
            <p14:sldId id="324"/>
            <p14:sldId id="320"/>
          </p14:sldIdLst>
        </p14:section>
        <p14:section name="5. Current Work" id="{89438E6B-B686-4B7B-9CBE-3AB17D4070D0}">
          <p14:sldIdLst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94" clrIdx="1"/>
  <p:cmAuthor id="3" name="Microsoft Office User" initials="Office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5B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97" autoAdjust="0"/>
    <p:restoredTop sz="68710"/>
  </p:normalViewPr>
  <p:slideViewPr>
    <p:cSldViewPr snapToGrid="0">
      <p:cViewPr>
        <p:scale>
          <a:sx n="75" d="100"/>
          <a:sy n="75" d="100"/>
        </p:scale>
        <p:origin x="168" y="1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jpg>
</file>

<file path=ppt/media/image140.png>
</file>

<file path=ppt/media/image15.jpg>
</file>

<file path=ppt/media/image150.png>
</file>

<file path=ppt/media/image16.jp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10.png>
</file>

<file path=ppt/media/image211.png>
</file>

<file path=ppt/media/image22.png>
</file>

<file path=ppt/media/image220.png>
</file>

<file path=ppt/media/image221.png>
</file>

<file path=ppt/media/image23.png>
</file>

<file path=ppt/media/image230.png>
</file>

<file path=ppt/media/image24.png>
</file>

<file path=ppt/media/image240.png>
</file>

<file path=ppt/media/image241.png>
</file>

<file path=ppt/media/image25.png>
</file>

<file path=ppt/media/image250.png>
</file>

<file path=ppt/media/image251.png>
</file>

<file path=ppt/media/image26.png>
</file>

<file path=ppt/media/image27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media/image8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45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of the</a:t>
            </a:r>
            <a:r>
              <a:rPr lang="en-US" baseline="0" dirty="0" smtClean="0"/>
              <a:t> reasons that we are considering curvature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is because the curvature image is less effected by noise than the image itself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other reason we are considering curvature is because a surface can be perfectly reconstructed from its level sets and if we view an image as a surface we can image that it, too, can be perfectly reconstructed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74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definition of curvature is the one you typically see in a calc3 class</a:t>
            </a:r>
          </a:p>
          <a:p>
            <a:r>
              <a:rPr lang="en-US" baseline="0" dirty="0" smtClean="0"/>
              <a:t>The fractional term is the unit normal vectors to the level lines of the image (the level lines are just pixels with the same intensity value)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When you take the gradient of this (which is really the divergence of the vector field of unit </a:t>
            </a:r>
            <a:r>
              <a:rPr lang="en-US" baseline="0" dirty="0" err="1" smtClean="0"/>
              <a:t>normals</a:t>
            </a:r>
            <a:r>
              <a:rPr lang="en-US" baseline="0" dirty="0" smtClean="0"/>
              <a:t> of the level lines) you get the change in the unit normal vectors or curvature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90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don</a:t>
            </a:r>
            <a:r>
              <a:rPr lang="uk-UA" dirty="0" smtClean="0"/>
              <a:t>’</a:t>
            </a:r>
            <a:r>
              <a:rPr lang="en-US" dirty="0" smtClean="0"/>
              <a:t>t have time to talk about the details of </a:t>
            </a:r>
            <a:r>
              <a:rPr lang="en-US" dirty="0" err="1" smtClean="0"/>
              <a:t>denoising</a:t>
            </a:r>
            <a:r>
              <a:rPr lang="en-US" dirty="0" smtClean="0"/>
              <a:t> image curvature but there a few a few important facts that</a:t>
            </a:r>
            <a:r>
              <a:rPr lang="en-US" baseline="0" dirty="0" smtClean="0"/>
              <a:t> we need to know about so that we can attempt to answer our proposed question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(read slide)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 method for </a:t>
            </a:r>
            <a:r>
              <a:rPr lang="en-US" dirty="0" err="1" smtClean="0"/>
              <a:t>denoising</a:t>
            </a:r>
            <a:r>
              <a:rPr lang="en-US" dirty="0" smtClean="0"/>
              <a:t> image curvature that works well because of the </a:t>
            </a:r>
            <a:r>
              <a:rPr lang="en-US" dirty="0" err="1" smtClean="0"/>
              <a:t>laplace</a:t>
            </a:r>
            <a:r>
              <a:rPr lang="en-US" dirty="0" smtClean="0"/>
              <a:t> distribution of the noise</a:t>
            </a:r>
            <a:r>
              <a:rPr lang="en-US" baseline="0" dirty="0" smtClean="0"/>
              <a:t> is the median filter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median filter just replaces each pixel with the median of its neighbors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1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</a:t>
            </a:r>
            <a:r>
              <a:rPr lang="en-US" dirty="0" err="1" smtClean="0"/>
              <a:t>denoised</a:t>
            </a:r>
            <a:r>
              <a:rPr lang="en-US" baseline="0" dirty="0" smtClean="0"/>
              <a:t> the curvature image, how do we get back the original image?</a:t>
            </a:r>
          </a:p>
          <a:p>
            <a:endParaRPr lang="en-US" baseline="0" dirty="0" smtClean="0"/>
          </a:p>
          <a:p>
            <a:r>
              <a:rPr lang="en-US" baseline="0" dirty="0" smtClean="0"/>
              <a:t>(read slide – emphasize the basic idea with the two bullet points)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MSE measures the average of the</a:t>
            </a:r>
            <a:r>
              <a:rPr lang="en-US" baseline="0" dirty="0" smtClean="0"/>
              <a:t> squares of the errors between the clean image and the reconstructed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172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dirty="0" smtClean="0">
                <a:ea typeface="Cambria Math" charset="0"/>
                <a:cs typeface="Cambria Math" charset="0"/>
              </a:rPr>
              <a:t>With</a:t>
            </a:r>
            <a:r>
              <a:rPr lang="en-US" sz="1400" baseline="0" dirty="0" smtClean="0">
                <a:ea typeface="Cambria Math" charset="0"/>
                <a:cs typeface="Cambria Math" charset="0"/>
              </a:rPr>
              <a:t> all of the previous information we are ready to talk about </a:t>
            </a:r>
            <a:r>
              <a:rPr lang="en-US" sz="1400" baseline="0" dirty="0" err="1" smtClean="0">
                <a:ea typeface="Cambria Math" charset="0"/>
                <a:cs typeface="Cambria Math" charset="0"/>
              </a:rPr>
              <a:t>levin</a:t>
            </a:r>
            <a:r>
              <a:rPr lang="en-US" sz="1400" baseline="0" dirty="0" smtClean="0">
                <a:ea typeface="Cambria Math" charset="0"/>
                <a:cs typeface="Cambria Math" charset="0"/>
              </a:rPr>
              <a:t> and </a:t>
            </a:r>
            <a:r>
              <a:rPr lang="en-US" sz="1400" baseline="0" dirty="0" err="1" smtClean="0">
                <a:ea typeface="Cambria Math" charset="0"/>
                <a:cs typeface="Cambria Math" charset="0"/>
              </a:rPr>
              <a:t>nadlers</a:t>
            </a:r>
            <a:r>
              <a:rPr lang="en-US" sz="1400" baseline="0" dirty="0" smtClean="0">
                <a:ea typeface="Cambria Math" charset="0"/>
                <a:cs typeface="Cambria Math" charset="0"/>
              </a:rPr>
              <a:t> framework</a:t>
            </a: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baseline="0" dirty="0" smtClean="0">
                <a:ea typeface="Cambria Math" charset="0"/>
                <a:cs typeface="Cambria Math" charset="0"/>
              </a:rPr>
              <a:t>Their framework </a:t>
            </a:r>
            <a:r>
              <a:rPr lang="en-US" sz="1400" dirty="0" smtClean="0"/>
              <a:t>Determines bounds on an estimation of the MMSE for </a:t>
            </a:r>
            <a:r>
              <a:rPr lang="en-US" sz="1400" dirty="0" err="1" smtClean="0"/>
              <a:t>denoising</a:t>
            </a:r>
            <a:r>
              <a:rPr lang="en-US" sz="1400" dirty="0" smtClean="0"/>
              <a:t> an image with patch based methods </a:t>
            </a:r>
            <a:r>
              <a:rPr lang="en-US" sz="1400" b="1" dirty="0" smtClean="0"/>
              <a:t>without assuming any prior distribution </a:t>
            </a:r>
            <a:r>
              <a:rPr lang="en-US" sz="1400" dirty="0" smtClean="0"/>
              <a:t>of the images</a:t>
            </a: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dirty="0" smtClean="0"/>
              <a:t>Their goal</a:t>
            </a:r>
            <a:r>
              <a:rPr lang="en-US" sz="1400" baseline="0" dirty="0" smtClean="0"/>
              <a:t> was to estimate upper and lower bounds for the minimum mean square error or MMSE (which is a lower bound on the MSE)</a:t>
            </a: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baseline="0" dirty="0" smtClean="0"/>
              <a:t>Here the conditional mean is the Bayesian MMSE error estimate</a:t>
            </a: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baseline="0" dirty="0" smtClean="0"/>
              <a:t>And the conditional variance is the MMSE at any fixed y</a:t>
            </a: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400" baseline="0" dirty="0" smtClean="0"/>
              <a:t>If you find the expected value of the conditional variance you have the </a:t>
            </a:r>
            <a:r>
              <a:rPr lang="en-US" sz="1400" baseline="0" dirty="0" err="1" smtClean="0"/>
              <a:t>overal</a:t>
            </a:r>
            <a:r>
              <a:rPr lang="en-US" sz="1400" baseline="0" dirty="0" smtClean="0"/>
              <a:t> MMSE</a:t>
            </a:r>
            <a:endParaRPr lang="en-US" sz="1400" dirty="0" smtClean="0">
              <a:ea typeface="Cambria Math" charset="0"/>
              <a:cs typeface="Cambria Math" charset="0"/>
            </a:endParaRPr>
          </a:p>
          <a:p>
            <a: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ea typeface="Cambria Math" charset="0"/>
                <a:cs typeface="Cambria Math" charset="0"/>
              </a:rPr>
              <a:t>The theoretical MMSE here is the lowest possible </a:t>
            </a:r>
            <a:r>
              <a:rPr lang="en-US" sz="1400" dirty="0" err="1" smtClean="0">
                <a:ea typeface="Cambria Math" charset="0"/>
                <a:cs typeface="Cambria Math" charset="0"/>
              </a:rPr>
              <a:t>denoising</a:t>
            </a:r>
            <a:r>
              <a:rPr lang="en-US" sz="1400" dirty="0" smtClean="0">
                <a:ea typeface="Cambria Math" charset="0"/>
                <a:cs typeface="Cambria Math" charset="0"/>
              </a:rPr>
              <a:t> error by any </a:t>
            </a:r>
            <a:r>
              <a:rPr lang="en-US" sz="1400" dirty="0" err="1" smtClean="0">
                <a:ea typeface="Cambria Math" charset="0"/>
                <a:cs typeface="Cambria Math" charset="0"/>
              </a:rPr>
              <a:t>denoising</a:t>
            </a:r>
            <a:r>
              <a:rPr lang="en-US" sz="1400" dirty="0" smtClean="0">
                <a:ea typeface="Cambria Math" charset="0"/>
                <a:cs typeface="Cambria Math" charset="0"/>
              </a:rPr>
              <a:t> algorithm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581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Now</a:t>
                </a:r>
                <a:r>
                  <a:rPr lang="en-US" baseline="0" dirty="0" smtClean="0"/>
                  <a:t> that we have the theory, we can talk about approximated it with upper and lower bounds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Given 2 sets of images: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We can bound the MMSE using these two formulas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With the conditional mean and variance defined here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Note that they are assuming that the noise is distributed like a Gaussian as we discussed before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Note that </a:t>
                </a:r>
                <a:r>
                  <a:rPr lang="en-US" baseline="0" dirty="0" err="1" smtClean="0"/>
                  <a:t>levin</a:t>
                </a:r>
                <a:r>
                  <a:rPr lang="en-US" baseline="0" dirty="0" smtClean="0"/>
                  <a:t> and </a:t>
                </a:r>
                <a:r>
                  <a:rPr lang="en-US" baseline="0" dirty="0" err="1" smtClean="0"/>
                  <a:t>nadler</a:t>
                </a:r>
                <a:r>
                  <a:rPr lang="en-US" baseline="0" dirty="0" smtClean="0"/>
                  <a:t> were able to show that the MMSE </a:t>
                </a:r>
                <a:r>
                  <a:rPr lang="en-US" baseline="0" dirty="0" err="1" smtClean="0"/>
                  <a:t>uppper</a:t>
                </a:r>
                <a:r>
                  <a:rPr lang="en-US" baseline="0" dirty="0" smtClean="0"/>
                  <a:t> and MMSE lower will provide upper and lower bounds on the true exact MMSE</a:t>
                </a:r>
                <a:endParaRPr lang="en-US" dirty="0" smtClean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Notation: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〖</a:t>
                </a:r>
                <a:r>
                  <a:rPr lang="en-US" b="0" i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𝑥〗_(𝑗,𝑐)</a:t>
                </a:r>
                <a:r>
                  <a:rPr lang="en-US" i="1" dirty="0"/>
                  <a:t> </a:t>
                </a:r>
                <a:r>
                  <a:rPr lang="en-US" dirty="0"/>
                  <a:t>is the center pixel of the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</a:t>
                </a:r>
                <a:r>
                  <a:rPr lang="en-US" dirty="0" smtClean="0"/>
                  <a:t>clean image </a:t>
                </a:r>
                <a:r>
                  <a:rPr lang="en-US" dirty="0"/>
                  <a:t>patch,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𝑦 ̌_(𝑗,𝑐)</a:t>
                </a:r>
                <a:r>
                  <a:rPr lang="en-US" i="1" dirty="0"/>
                  <a:t> </a:t>
                </a:r>
                <a:r>
                  <a:rPr lang="en-US" dirty="0"/>
                  <a:t>is the center pixel of the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estimated clean image patch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549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Now, after all</a:t>
            </a:r>
            <a:r>
              <a:rPr lang="en-US" baseline="0" dirty="0" smtClean="0"/>
              <a:t> of that, we can talk about the current work which is attempting to answer that question we proposed way earlier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Here we have an adaptation of </a:t>
            </a:r>
            <a:r>
              <a:rPr lang="en-US" baseline="0" dirty="0" err="1" smtClean="0"/>
              <a:t>levin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nadlers</a:t>
            </a:r>
            <a:r>
              <a:rPr lang="en-US" baseline="0" dirty="0" smtClean="0"/>
              <a:t> framework that considers curvature image patches with an assumption of </a:t>
            </a:r>
            <a:r>
              <a:rPr lang="en-US" baseline="0" dirty="0" err="1" smtClean="0"/>
              <a:t>laplace</a:t>
            </a:r>
            <a:r>
              <a:rPr lang="en-US" baseline="0" dirty="0" smtClean="0"/>
              <a:t> noise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goal is to use this framework to determine if the best achievable </a:t>
            </a:r>
            <a:r>
              <a:rPr lang="en-US" baseline="0" dirty="0" err="1" smtClean="0"/>
              <a:t>mmse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curvature is better than that of patch based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algorithms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29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the set up of actually using this framework to answer the research question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28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the set up of actually using this framework to answer the research question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87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Big idea</a:t>
            </a:r>
            <a:r>
              <a:rPr lang="en-US" baseline="0" dirty="0" smtClean="0"/>
              <a:t> throughout the presentation is that there are multiple classes of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algorithms</a:t>
            </a:r>
          </a:p>
          <a:p>
            <a:r>
              <a:rPr lang="en-US" baseline="0" dirty="0" smtClean="0"/>
              <a:t>One class of algorithms that is popular today is approaching optimality in the sense of how well they can denoise an image</a:t>
            </a:r>
          </a:p>
          <a:p>
            <a:r>
              <a:rPr lang="en-US" baseline="0" dirty="0" smtClean="0"/>
              <a:t>This work will introduce another class of algorithms and propose a framework for determining if this class of algorithms could produce “better”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results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79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</a:t>
            </a:r>
            <a:r>
              <a:rPr lang="en-US" baseline="0" dirty="0" smtClean="0"/>
              <a:t> a few things that I have been thinking about while I have started to implement this framework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a ton of computational challenges related to performing this experiment. </a:t>
            </a:r>
          </a:p>
          <a:p>
            <a:r>
              <a:rPr lang="en-US" baseline="0" dirty="0" smtClean="0"/>
              <a:t>	pre processing data is tough: 10^10 </a:t>
            </a:r>
            <a:r>
              <a:rPr lang="en-US" baseline="0" dirty="0" err="1" smtClean="0"/>
              <a:t>sampeles</a:t>
            </a:r>
            <a:r>
              <a:rPr lang="en-US" baseline="0" dirty="0" smtClean="0"/>
              <a:t> is not trivial </a:t>
            </a:r>
          </a:p>
          <a:p>
            <a:r>
              <a:rPr lang="en-US" baseline="0" smtClean="0"/>
              <a:t>	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Read and explain the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438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 everyone for</a:t>
            </a:r>
            <a:r>
              <a:rPr lang="en-US" baseline="0" dirty="0" smtClean="0"/>
              <a:t> being attentive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 thank</a:t>
            </a:r>
            <a:r>
              <a:rPr lang="en-US" baseline="0" dirty="0" smtClean="0"/>
              <a:t> you to my research advisor Dr. </a:t>
            </a:r>
            <a:r>
              <a:rPr lang="en-US" baseline="0" dirty="0" err="1" smtClean="0"/>
              <a:t>stacey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levine</a:t>
            </a:r>
            <a:r>
              <a:rPr lang="en-US" baseline="0" dirty="0" smtClean="0"/>
              <a:t> and thank you to Dr. john kern for helpful discussions</a:t>
            </a:r>
          </a:p>
          <a:p>
            <a:endParaRPr lang="en-US" dirty="0" smtClean="0"/>
          </a:p>
          <a:p>
            <a:r>
              <a:rPr lang="en-US" baseline="0" dirty="0" smtClean="0"/>
              <a:t>feel free to ask any questions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98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well can we currently denoise images?</a:t>
            </a:r>
          </a:p>
          <a:p>
            <a:endParaRPr lang="en-US" dirty="0" smtClean="0"/>
          </a:p>
          <a:p>
            <a:r>
              <a:rPr lang="en-US" dirty="0" smtClean="0"/>
              <a:t>BM3D</a:t>
            </a:r>
            <a:r>
              <a:rPr lang="en-US" baseline="0" dirty="0" smtClean="0"/>
              <a:t> is one algorithm in the class of algorithms that approach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by considering patches – its good. </a:t>
            </a:r>
          </a:p>
          <a:p>
            <a:endParaRPr lang="en-US" baseline="0" dirty="0" smtClean="0"/>
          </a:p>
          <a:p>
            <a:r>
              <a:rPr lang="en-US" dirty="0" smtClean="0"/>
              <a:t>It turns out that BM3D</a:t>
            </a:r>
            <a:r>
              <a:rPr lang="en-US" baseline="0" dirty="0" smtClean="0"/>
              <a:t> is about as close to as good as patch based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algorithms can get (in terms of mean square error)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4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 blew up one section of the images</a:t>
            </a:r>
            <a:r>
              <a:rPr lang="en-US" baseline="0" dirty="0" smtClean="0"/>
              <a:t> from the previous slide. 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Here you can notice that the image on the right is much smoother than the image on the left:</a:t>
            </a:r>
          </a:p>
          <a:p>
            <a:endParaRPr lang="en-US" baseline="0" dirty="0" smtClean="0"/>
          </a:p>
          <a:p>
            <a:r>
              <a:rPr lang="en-US" baseline="0" dirty="0" smtClean="0"/>
              <a:t>	Clouds, edges, house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0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well can we currently denoise images?</a:t>
            </a:r>
          </a:p>
          <a:p>
            <a:endParaRPr lang="en-US" dirty="0" smtClean="0"/>
          </a:p>
          <a:p>
            <a:r>
              <a:rPr lang="en-US" dirty="0" smtClean="0"/>
              <a:t>BM3D</a:t>
            </a:r>
            <a:r>
              <a:rPr lang="en-US" baseline="0" dirty="0" smtClean="0"/>
              <a:t> is one algorithm in the class of algorithms that approach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by considering patches – its good. </a:t>
            </a:r>
          </a:p>
          <a:p>
            <a:endParaRPr lang="en-US" baseline="0" dirty="0" smtClean="0"/>
          </a:p>
          <a:p>
            <a:r>
              <a:rPr lang="en-US" dirty="0" smtClean="0"/>
              <a:t>It turns out that BM3D</a:t>
            </a:r>
            <a:r>
              <a:rPr lang="en-US" baseline="0" dirty="0" smtClean="0"/>
              <a:t> is about as close to as good as patch based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algorithms can get (in terms of mean square error)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6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Typically we like to think of an image</a:t>
            </a:r>
            <a:r>
              <a:rPr lang="en-US" baseline="0" dirty="0" smtClean="0"/>
              <a:t> as a function of two variables where at some location there is an intensity value and we represent this as a matrix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 we will see later, sometimes it is helpful to think about an image as a surface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Normally we have some image that was corrupted by noise but don’t know exactly</a:t>
                </a:r>
                <a:r>
                  <a:rPr lang="en-US" baseline="0" dirty="0" smtClean="0"/>
                  <a:t> what the noise is. </a:t>
                </a:r>
              </a:p>
              <a:p>
                <a:endParaRPr lang="en-US" baseline="0" dirty="0" smtClean="0"/>
              </a:p>
              <a:p>
                <a:r>
                  <a:rPr lang="en-US" baseline="0" dirty="0" smtClean="0"/>
                  <a:t>However, we usually assume the noise is Gaussian and model a noisy image as y = x + n</a:t>
                </a: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Notation: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〖</a:t>
                </a:r>
                <a:r>
                  <a:rPr lang="en-US" b="0" i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𝑥〗_(𝑗,𝑐)</a:t>
                </a:r>
                <a:r>
                  <a:rPr lang="en-US" i="1" dirty="0"/>
                  <a:t> </a:t>
                </a:r>
                <a:r>
                  <a:rPr lang="en-US" dirty="0"/>
                  <a:t>is the center pixel of the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</a:t>
                </a:r>
                <a:r>
                  <a:rPr lang="en-US" dirty="0" smtClean="0"/>
                  <a:t>clean image </a:t>
                </a:r>
                <a:r>
                  <a:rPr lang="en-US" dirty="0"/>
                  <a:t>patch,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𝑦 ̌_(𝑗,𝑐)</a:t>
                </a:r>
                <a:r>
                  <a:rPr lang="en-US" i="1" dirty="0"/>
                  <a:t> </a:t>
                </a:r>
                <a:r>
                  <a:rPr lang="en-US" dirty="0"/>
                  <a:t>is the center pixel of the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estimated clean image patch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09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</a:t>
            </a:r>
            <a:r>
              <a:rPr lang="en-US" baseline="0" dirty="0" smtClean="0"/>
              <a:t> to consider how well we can denoise an image with patched based methods.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paper from 2010</a:t>
            </a:r>
            <a:r>
              <a:rPr lang="en-US" baseline="0" dirty="0" smtClean="0"/>
              <a:t> was one of the first to consider bounds on image denoising and titled their paper “is Denoising dead?”, </a:t>
            </a:r>
            <a:r>
              <a:rPr lang="en-US" baseline="0" dirty="0" err="1" smtClean="0"/>
              <a:t>chatterjee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milanfar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Then, Levin and </a:t>
            </a:r>
            <a:r>
              <a:rPr lang="en-US" baseline="0" dirty="0" err="1" smtClean="0"/>
              <a:t>nadler</a:t>
            </a:r>
            <a:r>
              <a:rPr lang="en-US" baseline="0" dirty="0" smtClean="0"/>
              <a:t> in 2011 found that patched based methods are nearing optimality in terms of the MSE (BM3D is one of the algorithms they compared with)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want to know if we can do better. How do we do that? Well, we can consider other features of an image instead of just working with the image itself:</a:t>
            </a:r>
          </a:p>
          <a:p>
            <a:endParaRPr lang="en-US" dirty="0" smtClean="0"/>
          </a:p>
          <a:p>
            <a:r>
              <a:rPr lang="en-US" dirty="0" smtClean="0"/>
              <a:t>People process</a:t>
            </a:r>
            <a:r>
              <a:rPr lang="en-US" baseline="0" dirty="0" smtClean="0"/>
              <a:t> images in the wavelet domain or the Fourier domain considering coefficients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Here we will focus on curvature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future: consider other goodness measures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81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summarize, we want to try to determine if there is a possibility for curvature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 to do better than patch based natural image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. 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To</a:t>
                </a:r>
                <a:r>
                  <a:rPr lang="en-US" baseline="0" dirty="0" smtClean="0"/>
                  <a:t> talk about this, we need to formulate a framework for curvature </a:t>
                </a:r>
                <a:r>
                  <a:rPr lang="en-US" baseline="0" dirty="0" err="1" smtClean="0"/>
                  <a:t>denoising</a:t>
                </a:r>
                <a:endParaRPr lang="en-US" baseline="0" dirty="0" smtClean="0"/>
              </a:p>
              <a:p>
                <a:endParaRPr lang="en-US" baseline="0" dirty="0" smtClean="0"/>
              </a:p>
              <a:p>
                <a:r>
                  <a:rPr lang="en-US" baseline="0" dirty="0" smtClean="0"/>
                  <a:t>The basic idea is to consider a noisy image y</a:t>
                </a:r>
              </a:p>
              <a:p>
                <a:pPr lvl="1"/>
                <a:r>
                  <a:rPr lang="en-US" baseline="0" dirty="0" smtClean="0"/>
                  <a:t>	</a:t>
                </a:r>
                <a:r>
                  <a:rPr lang="en-US" dirty="0" smtClean="0"/>
                  <a:t>Denoise</a:t>
                </a:r>
                <a:r>
                  <a:rPr lang="en-US" dirty="0"/>
                  <a:t> the curvature of the level </a:t>
                </a:r>
                <a:r>
                  <a:rPr lang="en-US" dirty="0" smtClean="0"/>
                  <a:t>lines,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 smtClean="0"/>
                  <a:t>,</a:t>
                </a:r>
                <a:r>
                  <a:rPr lang="en-US" i="1" dirty="0"/>
                  <a:t> </a:t>
                </a:r>
                <a:r>
                  <a:rPr lang="en-US" dirty="0"/>
                  <a:t>to obtain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 smtClean="0"/>
                  <a:t>	Generate </a:t>
                </a:r>
                <a:r>
                  <a:rPr lang="en-US" dirty="0"/>
                  <a:t>a new image whose level line curvature matches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and level line contrast matches the noisy image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More details on curvature denoising to come</a:t>
                </a: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summarize, we want to try to determine if there is a possibility for curvature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 to do better than patch based natural image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. 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To</a:t>
                </a:r>
                <a:r>
                  <a:rPr lang="en-US" baseline="0" dirty="0" smtClean="0"/>
                  <a:t> talk about this, we need to formulate a framework for curvature </a:t>
                </a:r>
                <a:r>
                  <a:rPr lang="en-US" baseline="0" dirty="0" err="1" smtClean="0"/>
                  <a:t>denoising</a:t>
                </a:r>
                <a:endParaRPr lang="en-US" baseline="0" dirty="0" smtClean="0"/>
              </a:p>
              <a:p>
                <a:endParaRPr lang="en-US" baseline="0" dirty="0" smtClean="0"/>
              </a:p>
              <a:p>
                <a:r>
                  <a:rPr lang="en-US" baseline="0" dirty="0" smtClean="0"/>
                  <a:t>The basic idea is to consider a noisy image y</a:t>
                </a:r>
              </a:p>
              <a:p>
                <a:pPr lvl="1"/>
                <a:r>
                  <a:rPr lang="en-US" baseline="0" dirty="0" smtClean="0"/>
                  <a:t>	</a:t>
                </a:r>
                <a:r>
                  <a:rPr lang="en-US" dirty="0" smtClean="0"/>
                  <a:t>Denoise</a:t>
                </a:r>
                <a:r>
                  <a:rPr lang="en-US" dirty="0"/>
                  <a:t> the curvature of the level </a:t>
                </a:r>
                <a:r>
                  <a:rPr lang="en-US" dirty="0" smtClean="0"/>
                  <a:t>lines, </a:t>
                </a:r>
                <a:r>
                  <a:rPr lang="en-US" i="0">
                    <a:latin typeface="Cambria Math" charset="0"/>
                    <a:ea typeface="Cambria Math" panose="02040503050406030204" pitchFamily="18" charset="0"/>
                  </a:rPr>
                  <a:t>𝑘</a:t>
                </a:r>
                <a:r>
                  <a:rPr lang="en-US" b="0" i="0" smtClean="0">
                    <a:latin typeface="Cambria Math" charset="0"/>
                    <a:ea typeface="Cambria Math" panose="02040503050406030204" pitchFamily="18" charset="0"/>
                  </a:rPr>
                  <a:t>(</a:t>
                </a:r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𝑦</a:t>
                </a:r>
                <a:r>
                  <a:rPr lang="en-US" b="0" i="0" smtClean="0">
                    <a:latin typeface="Cambria Math" charset="0"/>
                    <a:ea typeface="Cambria Math" panose="02040503050406030204" pitchFamily="18" charset="0"/>
                  </a:rPr>
                  <a:t>)</a:t>
                </a:r>
                <a:r>
                  <a:rPr lang="en-US" i="1" dirty="0" smtClean="0"/>
                  <a:t>,</a:t>
                </a:r>
                <a:r>
                  <a:rPr lang="en-US" i="1" dirty="0"/>
                  <a:t> </a:t>
                </a:r>
                <a:r>
                  <a:rPr lang="en-US" dirty="0"/>
                  <a:t>to obtain  </a:t>
                </a:r>
                <a:r>
                  <a:rPr lang="en-US" i="0">
                    <a:latin typeface="Cambria Math" charset="0"/>
                  </a:rPr>
                  <a:t>𝐾_𝑑𝑒𝑛</a:t>
                </a:r>
                <a:endParaRPr lang="en-US" dirty="0"/>
              </a:p>
              <a:p>
                <a:pPr lvl="1"/>
                <a:r>
                  <a:rPr lang="en-US" dirty="0" smtClean="0"/>
                  <a:t>	Generate </a:t>
                </a:r>
                <a:r>
                  <a:rPr lang="en-US" dirty="0"/>
                  <a:t>a new image whose level line curvature matches </a:t>
                </a:r>
                <a:r>
                  <a:rPr lang="en-US" i="0">
                    <a:latin typeface="Cambria Math" charset="0"/>
                  </a:rPr>
                  <a:t>𝐾_𝑑𝑒𝑛</a:t>
                </a:r>
                <a:r>
                  <a:rPr lang="en-US" dirty="0"/>
                  <a:t> and level line contrast matches the noisy image </a:t>
                </a:r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𝑦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20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4/13/16</a:t>
            </a:fld>
            <a:endParaRPr lang="en-US"/>
          </a:p>
        </p:txBody>
      </p: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5" Type="http://schemas.openxmlformats.org/officeDocument/2006/relationships/image" Target="../media/image12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4" Type="http://schemas.openxmlformats.org/officeDocument/2006/relationships/image" Target="../media/image140.png"/><Relationship Id="rId35" Type="http://schemas.openxmlformats.org/officeDocument/2006/relationships/image" Target="../media/image150.png"/><Relationship Id="rId36" Type="http://schemas.openxmlformats.org/officeDocument/2006/relationships/image" Target="../media/image211.png"/><Relationship Id="rId37" Type="http://schemas.openxmlformats.org/officeDocument/2006/relationships/image" Target="../media/image221.png"/><Relationship Id="rId38" Type="http://schemas.openxmlformats.org/officeDocument/2006/relationships/image" Target="../media/image230.png"/><Relationship Id="rId39" Type="http://schemas.openxmlformats.org/officeDocument/2006/relationships/image" Target="../media/image241.png"/><Relationship Id="rId40" Type="http://schemas.openxmlformats.org/officeDocument/2006/relationships/image" Target="../media/image210.png"/><Relationship Id="rId41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4" Type="http://schemas.openxmlformats.org/officeDocument/2006/relationships/image" Target="../media/image13.png"/><Relationship Id="rId5" Type="http://schemas.openxmlformats.org/officeDocument/2006/relationships/image" Target="../media/image80.png"/><Relationship Id="rId6" Type="http://schemas.openxmlformats.org/officeDocument/2006/relationships/image" Target="../media/image14.jpg"/><Relationship Id="rId7" Type="http://schemas.openxmlformats.org/officeDocument/2006/relationships/image" Target="../media/image15.jpg"/><Relationship Id="rId8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10009155" cy="33832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Optimality Bounds for Recovering Geometric Information in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3"/>
            <a:ext cx="9604310" cy="1140765"/>
          </a:xfrm>
        </p:spPr>
        <p:txBody>
          <a:bodyPr>
            <a:normAutofit/>
          </a:bodyPr>
          <a:lstStyle/>
          <a:p>
            <a:r>
              <a:rPr lang="en-US" dirty="0" smtClean="0"/>
              <a:t>By Brady Sheehan, Duquesne University</a:t>
            </a:r>
          </a:p>
          <a:p>
            <a:r>
              <a:rPr lang="en-US" dirty="0" smtClean="0"/>
              <a:t>Advised by Stacey Levine, Ph.D.</a:t>
            </a:r>
          </a:p>
          <a:p>
            <a:r>
              <a:rPr lang="en-US" dirty="0" smtClean="0"/>
              <a:t>April 1</a:t>
            </a:r>
            <a:r>
              <a:rPr lang="en-US" baseline="30000" dirty="0" smtClean="0"/>
              <a:t>st</a:t>
            </a:r>
            <a:r>
              <a:rPr lang="en-US" dirty="0" smtClean="0"/>
              <a:t>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Curvature?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95400" y="1981201"/>
            <a:ext cx="6829084" cy="3809999"/>
          </a:xfrm>
        </p:spPr>
        <p:txBody>
          <a:bodyPr>
            <a:normAutofit/>
          </a:bodyPr>
          <a:lstStyle/>
          <a:p>
            <a:pPr>
              <a:tabLst>
                <a:tab pos="3182938" algn="l"/>
              </a:tabLst>
            </a:pPr>
            <a:r>
              <a:rPr lang="en-US" dirty="0" smtClean="0"/>
              <a:t>It was shown by Levine and </a:t>
            </a:r>
            <a:r>
              <a:rPr lang="en-US" dirty="0" err="1"/>
              <a:t>Bertalmío</a:t>
            </a:r>
            <a:r>
              <a:rPr lang="en-US" dirty="0"/>
              <a:t> that </a:t>
            </a:r>
            <a:r>
              <a:rPr lang="en-US" dirty="0" smtClean="0"/>
              <a:t>when an image is corrupted by noise, the curvature image is less effected by it</a:t>
            </a:r>
          </a:p>
          <a:p>
            <a:pPr>
              <a:tabLst>
                <a:tab pos="3182938" algn="l"/>
              </a:tabLst>
            </a:pPr>
            <a:r>
              <a:rPr lang="en-US" dirty="0" smtClean="0"/>
              <a:t>An image can be perfectly reconstructed from its level lines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484" y="312738"/>
            <a:ext cx="3251038" cy="21673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484" y="3823341"/>
            <a:ext cx="3251038" cy="21673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5" t="4199" r="3327" b="2625"/>
          <a:stretch/>
        </p:blipFill>
        <p:spPr>
          <a:xfrm>
            <a:off x="1479633" y="3823341"/>
            <a:ext cx="2838933" cy="21673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79701" y="506133"/>
            <a:ext cx="1107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</a:t>
            </a:r>
            <a:r>
              <a:rPr lang="en-US" smtClean="0"/>
              <a:t>riginal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34537" y="3336337"/>
            <a:ext cx="120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</a:t>
            </a:r>
            <a:r>
              <a:rPr lang="en-US" smtClean="0"/>
              <a:t>urvature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35127" y="3454009"/>
            <a:ext cx="1480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Level lines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9737" y="4046022"/>
            <a:ext cx="112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Surface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800" y="3823341"/>
            <a:ext cx="3327450" cy="216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0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Image Curvature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1295400" y="1981201"/>
                <a:ext cx="6616959" cy="380999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There are multiple methods for defining the curvature of an image</a:t>
                </a:r>
              </a:p>
              <a:p>
                <a:pPr marL="0" indent="0">
                  <a:buNone/>
                </a:pPr>
                <a:r>
                  <a:rPr lang="en-US" dirty="0" smtClean="0"/>
                  <a:t>Here we will consider the curvature of the level lines of an image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 smtClean="0"/>
                  <a:t> as </a:t>
                </a:r>
                <a:endParaRPr lang="en-US" sz="2200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marL="27432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𝑘</m:t>
                      </m:r>
                      <m:d>
                        <m:dPr>
                          <m:ctrlPr>
                            <a:rPr 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e>
                      </m:d>
                      <m:r>
                        <a:rPr lang="en-US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𝛻</m:t>
                      </m:r>
                      <m:r>
                        <a:rPr lang="en-US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∙(</m:t>
                      </m:r>
                      <m:f>
                        <m:fPr>
                          <m:ctrlPr>
                            <a:rPr lang="bg-BG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𝛻</m:t>
                          </m:r>
                          <m:r>
                            <a:rPr lang="en-US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  <m:r>
                            <a:rPr lang="en-US" sz="22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𝛻</m:t>
                          </m:r>
                          <m:r>
                            <a:rPr lang="en-US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  <m:r>
                            <a:rPr lang="en-US" sz="2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|</m:t>
                          </m:r>
                        </m:den>
                      </m:f>
                      <m:r>
                        <a:rPr lang="en-US" sz="2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0" y="1981201"/>
                <a:ext cx="6616959" cy="3809999"/>
              </a:xfrm>
              <a:blipFill rotWithShape="0">
                <a:blip r:embed="rId3"/>
                <a:stretch>
                  <a:fillRect l="-1014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359" y="495384"/>
            <a:ext cx="3653261" cy="2841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359" y="3586630"/>
            <a:ext cx="3681586" cy="245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Denoising Image Curvature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The curvature of the level lines of an image is not a linear operator and therefore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𝑘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≠</m:t>
                    </m:r>
                    <m:r>
                      <a:rPr lang="en-US" i="1">
                        <a:latin typeface="Cambria Math" charset="0"/>
                      </a:rPr>
                      <m:t>𝑘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a:rPr lang="en-US" i="1">
                        <a:latin typeface="Cambria Math" charset="0"/>
                      </a:rPr>
                      <m:t>𝑘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e>
                    </m:d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err="1" smtClean="0"/>
                  <a:t>Matuk</a:t>
                </a:r>
                <a:r>
                  <a:rPr lang="en-US" dirty="0"/>
                  <a:t>, Levine, and </a:t>
                </a:r>
                <a:r>
                  <a:rPr lang="en-US" dirty="0" err="1" smtClean="0"/>
                  <a:t>Bartalmío</a:t>
                </a:r>
                <a:r>
                  <a:rPr lang="en-US" dirty="0" smtClean="0"/>
                  <a:t> showed that </a:t>
                </a:r>
                <a:r>
                  <a:rPr lang="en-US" dirty="0"/>
                  <a:t>t</a:t>
                </a:r>
                <a:r>
                  <a:rPr lang="en-US" dirty="0" smtClean="0"/>
                  <a:t>he distribution of the noise residual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 smtClean="0"/>
                  <a:t> is not statistically different than the Laplace distribution </a:t>
                </a:r>
              </a:p>
              <a:p>
                <a:pPr marL="0" indent="0">
                  <a:buNone/>
                </a:pPr>
                <a:r>
                  <a:rPr lang="en-US" dirty="0" smtClean="0"/>
                  <a:t>Can adapt existing algorithms for denoising image curvature by considering the noise as represented by the Laplace distribution: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; 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 </m:t>
                    </m:r>
                    <m:f>
                      <m:fPr>
                        <m:ctrlPr>
                          <a:rPr lang="bg-BG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den>
                    </m:f>
                    <m:sSup>
                      <m:sSupPr>
                        <m:ctrlP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𝑒</m:t>
                        </m:r>
                      </m:e>
                      <m:sup>
                        <m: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f>
                          <m:fPr>
                            <m:ctrlPr>
                              <a:rPr lang="bg-BG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 −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𝜇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𝑏</m:t>
                            </m:r>
                          </m:den>
                        </m:f>
                      </m:sup>
                    </m:sSup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estimators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 </m:t>
                    </m:r>
                    <m:f>
                      <m:fPr>
                        <m:ctrlPr>
                          <a:rPr lang="bg-BG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</m:t>
                        </m:r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</m:acc>
                      </m:e>
                    </m:nary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</m:t>
                    </m:r>
                  </m:oMath>
                </a14:m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𝑢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𝑚𝑒𝑑𝑖𝑎𝑛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marL="45720" indent="0">
                  <a:buNone/>
                </a:pPr>
                <a:r>
                  <a:rPr lang="en-US" dirty="0" smtClean="0"/>
                  <a:t>One method: denoise with median filter</a:t>
                </a:r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6117265" y="31918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9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Reconstruction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Given the </a:t>
                </a:r>
                <a:r>
                  <a:rPr lang="en-US" dirty="0" err="1" smtClean="0"/>
                  <a:t>denoised</a:t>
                </a:r>
                <a:r>
                  <a:rPr lang="en-US" dirty="0" smtClean="0"/>
                  <a:t> curvature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 smtClean="0"/>
                  <a:t>, one reconstruction equation is</a:t>
                </a:r>
              </a:p>
              <a:p>
                <a:pPr marL="0" indent="0">
                  <a:buNone/>
                </a:pP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acc>
                    <m:r>
                      <a:rPr lang="en-US" i="1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charset="0"/>
                          </a:rPr>
                          <m:t>arg</m:t>
                        </m:r>
                      </m:fNam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𝑚𝑖𝑛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sub>
                        </m:sSub>
                      </m:e>
                    </m:func>
                    <m:r>
                      <a:rPr lang="en-US" i="1">
                        <a:latin typeface="Cambria Math" charset="0"/>
                      </a:rPr>
                      <m:t>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𝑑𝑒𝑛</m:t>
                            </m:r>
                          </m:sub>
                        </m:sSub>
                        <m:r>
                          <a:rPr lang="en-US">
                            <a:latin typeface="Cambria Math" charset="0"/>
                          </a:rPr>
                          <m:t>|</m:t>
                        </m:r>
                      </m:e>
                    </m:nary>
                    <m:r>
                      <a:rPr lang="en-US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bg-BG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𝜆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nary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dirty="0"/>
                      <m:t> </m:t>
                    </m:r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𝑑𝑒𝑛</m:t>
                            </m:r>
                          </m:sub>
                        </m:sSub>
                        <m:r>
                          <a:rPr lang="en-US">
                            <a:latin typeface="Cambria Math" charset="0"/>
                          </a:rPr>
                          <m:t>|</m:t>
                        </m:r>
                      </m:e>
                    </m:nary>
                  </m:oMath>
                </a14:m>
                <a:r>
                  <a:rPr lang="en-US" dirty="0" smtClean="0"/>
                  <a:t>  ensures that the the </a:t>
                </a:r>
                <a:r>
                  <a:rPr lang="en-US" dirty="0"/>
                  <a:t>curvature of its level </a:t>
                </a:r>
                <a:r>
                  <a:rPr lang="en-US" dirty="0" smtClean="0"/>
                  <a:t>lines,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𝑘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 smtClean="0"/>
                  <a:t>, will approach that </a:t>
                </a:r>
                <a:r>
                  <a:rPr lang="en-US" dirty="0"/>
                  <a:t>of the </a:t>
                </a:r>
                <a:r>
                  <a:rPr lang="en-US" dirty="0" err="1"/>
                  <a:t>denoised</a:t>
                </a:r>
                <a:r>
                  <a:rPr lang="en-US" dirty="0"/>
                  <a:t> </a:t>
                </a:r>
                <a:r>
                  <a:rPr lang="en-US" dirty="0" smtClean="0"/>
                  <a:t>curvature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nary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dirty="0"/>
                      <m:t> </m:t>
                    </m:r>
                  </m:oMath>
                </a14:m>
                <a:r>
                  <a:rPr lang="en-US" dirty="0" smtClean="0"/>
                  <a:t> ensures that the average intensity values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 smtClean="0"/>
                  <a:t> are close to those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</m:oMath>
                </a14:m>
                <a:endParaRPr lang="en-US" dirty="0" smtClean="0"/>
              </a:p>
            </p:txBody>
          </p:sp>
        </mc:Choice>
        <mc:Fallback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413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369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 for Image Quality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One measure of quality for an image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 algorithm is the mean square error, MSE, defined as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𝑀𝑆𝐸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 </m:t>
                      </m:r>
                      <m:f>
                        <m:fPr>
                          <m:ctrlPr>
                            <a:rPr lang="bg-BG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</m:t>
                          </m:r>
                        </m:sup>
                        <m:e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̌"/>
                                      <m:ctrlP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pPr marL="0" indent="0">
                  <a:buNone/>
                </a:pPr>
                <a:r>
                  <a:rPr lang="en-US" dirty="0" smtClean="0"/>
                  <a:t>In general, a lower MSE will indicate better quality in the reconstruction</a:t>
                </a:r>
              </a:p>
              <a:p>
                <a:pPr marL="0" indent="0">
                  <a:buNone/>
                </a:pPr>
                <a:r>
                  <a:rPr lang="en-US" u="sng" dirty="0"/>
                  <a:t>Notation</a:t>
                </a:r>
                <a:r>
                  <a:rPr lang="en-US" dirty="0" smtClean="0"/>
                  <a:t>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 smtClean="0"/>
                  <a:t> - center </a:t>
                </a:r>
                <a:r>
                  <a:rPr lang="en-US" dirty="0"/>
                  <a:t>pixel </a:t>
                </a:r>
                <a:r>
                  <a:rPr lang="en-US" dirty="0" smtClean="0"/>
                  <a:t>of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clean image </a:t>
                </a:r>
                <a:r>
                  <a:rPr lang="en-US" dirty="0" smtClean="0"/>
                  <a:t>patch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̌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i="1" dirty="0" smtClean="0"/>
                  <a:t> </a:t>
                </a:r>
                <a:r>
                  <a:rPr lang="en-US" dirty="0" smtClean="0"/>
                  <a:t>- center </a:t>
                </a:r>
                <a:r>
                  <a:rPr lang="en-US" dirty="0"/>
                  <a:t>pixel of the </a:t>
                </a:r>
                <a:r>
                  <a:rPr lang="en-US" i="1" dirty="0" err="1"/>
                  <a:t>j</a:t>
                </a:r>
                <a:r>
                  <a:rPr lang="en-US" dirty="0" err="1"/>
                  <a:t>th</a:t>
                </a:r>
                <a:r>
                  <a:rPr lang="en-US" dirty="0"/>
                  <a:t> estimated clean image </a:t>
                </a:r>
                <a:r>
                  <a:rPr lang="en-US" dirty="0" smtClean="0"/>
                  <a:t>patch</a:t>
                </a:r>
              </a:p>
              <a:p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M</a:t>
                </a:r>
                <a:r>
                  <a:rPr lang="en-US" dirty="0" smtClean="0"/>
                  <a:t>    - number of pixels</a:t>
                </a:r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endParaRPr lang="en-US" dirty="0" smtClean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2240" b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0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for Bounding Natural Image Denoising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 smtClean="0"/>
                  <a:t>Determines bounds on an estimation of the MMSE for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 an image with patch based methods </a:t>
                </a:r>
                <a:r>
                  <a:rPr lang="en-US" b="1" dirty="0" smtClean="0"/>
                  <a:t>without assuming any prior distribution </a:t>
                </a:r>
                <a:r>
                  <a:rPr lang="en-US" dirty="0" smtClean="0"/>
                  <a:t>of the images</a:t>
                </a:r>
              </a:p>
              <a:p>
                <a:pPr marL="0" indent="0">
                  <a:buNone/>
                </a:pPr>
                <a:r>
                  <a:rPr lang="en-US" u="sng" dirty="0" smtClean="0"/>
                  <a:t>Given: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,  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density of assumed clean patches, distribution unknown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the density of noisy patches</a:t>
                </a:r>
              </a:p>
              <a:p>
                <a:pPr marL="0" indent="0">
                  <a:buNone/>
                </a:pPr>
                <a:r>
                  <a:rPr lang="en-US" u="sng" dirty="0" smtClean="0"/>
                  <a:t>Goal</a:t>
                </a:r>
                <a:r>
                  <a:rPr lang="en-US" dirty="0" smtClean="0"/>
                  <a:t>: Estimate bounds for the MMSE </a:t>
                </a:r>
                <a:r>
                  <a:rPr lang="en-US" dirty="0"/>
                  <a:t>of an image patch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𝑀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𝑀𝑆𝐸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𝑑𝑦</m:t>
                        </m:r>
                      </m:e>
                    </m:nary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</a:t>
                </a: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conditional variance,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𝑣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𝜇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e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𝑝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𝜇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nary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conditional mean,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𝑐</m:t>
                            </m:r>
                          </m:sub>
                        </m:sSub>
                      </m:e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</m:d>
                          </m:den>
                        </m:f>
                      </m:e>
                    </m:nary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𝑥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𝑑𝑥</m:t>
                    </m:r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>
                    <a:ea typeface="Cambria Math" charset="0"/>
                    <a:cs typeface="Cambria Math" charset="0"/>
                  </a:rPr>
                  <a:t>Gaussian noise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i="1">
                            <a:latin typeface="Cambria Math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solidFill>
                                      <a:srgbClr val="2D2E2D"/>
                                    </a:solidFill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srgbClr val="2D2E2D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2D2E2D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f>
                              <m:fPr>
                                <m:type m:val="skw"/>
                                <m:ctrlPr>
                                  <a:rPr lang="en-US" i="1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  <m:sSup>
                      <m:sSupPr>
                        <m:ctrlPr>
                          <a:rPr lang="el-GR" i="1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l-GR" i="1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l-GR" i="1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 −</m:t>
                                            </m:r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sup>
                    </m:sSup>
                    <m:r>
                      <a:rPr lang="en-US">
                        <a:latin typeface="Cambria Math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d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2D2E2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rgbClr val="2D2E2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variance</a:t>
                </a:r>
                <a:endParaRPr lang="en-US" dirty="0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381" t="-4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4477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for Bounding Natural Image Denoising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u="sng" dirty="0" smtClean="0">
                    <a:ea typeface="Cambria Math" charset="0"/>
                    <a:cs typeface="Cambria Math" charset="0"/>
                  </a:rPr>
                  <a:t>Given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:</a:t>
                </a:r>
              </a:p>
              <a:p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M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 clean and noisy pairs of patches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{(</m:t>
                        </m:r>
                        <m:acc>
                          <m:accPr>
                            <m:chr m:val="̃"/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)}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sup>
                    </m:sSubSup>
                  </m:oMath>
                </a14:m>
                <a:endParaRPr lang="en-US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N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 clean patches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p>
                    </m:sSub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both independently randomly sampled from natural images </a:t>
                </a:r>
              </a:p>
              <a:p>
                <a:pPr marL="0" indent="0">
                  <a:buNone/>
                </a:pPr>
                <a:r>
                  <a:rPr lang="en-US" dirty="0" smtClean="0">
                    <a:ea typeface="Cambria Math" charset="0"/>
                    <a:cs typeface="Cambria Math" charset="0"/>
                  </a:rPr>
                  <a:t>Bound MMSE:</a:t>
                </a:r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𝑈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s-I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sub>
                              <m:sup/>
                            </m:sSub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s-I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𝑣</m:t>
                                </m:r>
                              </m:e>
                            </m:acc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</a:t>
                </a: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Conditional variance and mean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𝑣</m:t>
                            </m:r>
                          </m:e>
                        </m:acc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)=</m:t>
                    </m:r>
                    <m:f>
                      <m:fPr>
                        <m:ctrlPr>
                          <a:rPr lang="bg-BG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𝜇</m:t>
                                            </m:r>
                                          </m:e>
                                        </m:acc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(</m:t>
                                        </m:r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  <m:sup/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𝜇</m:t>
                            </m:r>
                          </m:e>
                        </m:acc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  <m:sup/>
                            </m:sSup>
                          </m:e>
                        </m:nary>
                      </m:num>
                      <m:den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 </m:t>
                                </m:r>
                              </m:e>
                              <m:sup/>
                            </m:sSup>
                          </m:e>
                        </m:nary>
                      </m:den>
                    </m:f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Gaussian noise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i="1" smtClean="0"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solidFill>
                                      <a:srgbClr val="2D2E2D"/>
                                    </a:solidFill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srgbClr val="2D2E2D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i="1">
                                    <a:solidFill>
                                      <a:srgbClr val="2D2E2D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solidFill>
                                          <a:srgbClr val="2D2E2D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f>
                              <m:fPr>
                                <m:type m:val="skw"/>
                                <m:ctrlPr>
                                  <a:rPr lang="en-US" i="1" smtClean="0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  <m:sSup>
                      <m:sSupPr>
                        <m:ctrlPr>
                          <a:rPr lang="el-GR" i="1" smtClean="0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l-GR" i="1" smtClean="0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l-GR" i="1" smtClean="0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 −</m:t>
                                            </m:r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sup>
                    </m:sSup>
                    <m:r>
                      <a:rPr lang="en-US" b="0" i="0" smtClean="0">
                        <a:latin typeface="Cambria Math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d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srgbClr val="2D2E2D"/>
                            </a:solidFill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2D2E2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rgbClr val="2D2E2D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variance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>
                    <a:ea typeface="Cambria Math" charset="0"/>
                    <a:cs typeface="Cambria Math" charset="0"/>
                  </a:rPr>
                  <a:t>Levin and Nadler showed that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𝑈</m:t>
                        </m:r>
                      </m:sup>
                    </m:sSup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dirty="0">
                    <a:ea typeface="Cambria Math" charset="0"/>
                    <a:cs typeface="Cambria Math" charset="0"/>
                  </a:rPr>
                  <a:t> will provide upper and lower bounds on the true MMSE</a:t>
                </a:r>
              </a:p>
              <a:p>
                <a:pPr marL="0" indent="0">
                  <a:buNone/>
                </a:pPr>
                <a:endParaRPr lang="en-US" dirty="0" smtClean="0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444" t="-2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64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Framework for Bounding Curvature Denoising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ea typeface="Cambria Math" charset="0"/>
                    <a:cs typeface="Cambria Math" charset="0"/>
                  </a:rPr>
                  <a:t>Rather than consider Gaussian noise, we need to consider Laplace noise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𝑈</m:t>
                        </m:r>
                      </m:sup>
                    </m:sSub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s-I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𝜇</m:t>
                                        </m:r>
                                      </m:e>
                                    </m:acc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))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̃"/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𝑐</m:t>
                                    </m:r>
                                  </m:sub>
                                  <m:sup/>
                                </m:sSub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p>
                    </m:sSub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is-I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𝑣</m:t>
                                </m:r>
                              </m:e>
                            </m:acc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𝑣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)=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𝜇</m:t>
                                            </m:r>
                                          </m:e>
                                        </m:acc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(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𝑘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(</m:t>
                                        </m:r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charset="0"/>
                                            <a:ea typeface="Cambria Math" charset="0"/>
                                            <a:cs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)|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))</m:t>
                                </m:r>
                              </m:e>
                              <m:sup/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))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nary>
                      </m:num>
                      <m:den>
                        <m:f>
                          <m:fPr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supHide m:val="on"/>
                            <m:ctrlPr>
                              <a:rPr lang="is-I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𝑝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|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) </m:t>
                                </m:r>
                              </m:e>
                              <m:sup/>
                            </m:sSup>
                          </m:e>
                        </m:nary>
                      </m:den>
                    </m:f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Laplace noise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𝑏</m:t>
                            </m:r>
                          </m:e>
                        </m:acc>
                      </m:den>
                    </m:f>
                    <m:sSup>
                      <m:sSupPr>
                        <m:ctrlP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𝑒</m:t>
                        </m:r>
                      </m:e>
                      <m:sup>
                        <m:r>
                          <a:rPr lang="el-GR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</m:sup>
                    </m:sSup>
                    <m:f>
                      <m:fPr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e>
                        </m:acc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num>
                      <m:den>
                        <m:acc>
                          <m:accPr>
                            <m:chr m:val="̂"/>
                            <m:ctrlPr>
                              <a:rPr lang="bg-BG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𝑏</m:t>
                            </m:r>
                          </m:e>
                        </m:acc>
                      </m:den>
                    </m:f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𝑚𝑒𝑑𝑖𝑎𝑛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bg-BG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bg-BG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</m:e>
                        </m:acc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e>
                    </m:nary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charset="0"/>
                        <a:ea typeface="Cambria Math" charset="0"/>
                        <a:cs typeface="Cambria Math" charset="0"/>
                      </a:rPr>
                      <m:t>Υ</m:t>
                    </m:r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is the number of pixels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19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Framework for Bounding Curvature Denoising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u="sng" dirty="0" smtClean="0">
                    <a:ea typeface="Cambria Math" charset="0"/>
                    <a:cs typeface="Cambria Math" charset="0"/>
                  </a:rPr>
                  <a:t>Experiment:</a:t>
                </a: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Gather a set of assumed clean images (~20,000) and preprocess them</a:t>
                </a:r>
              </a:p>
              <a:p>
                <a:pPr lvl="1"/>
                <a:r>
                  <a:rPr lang="en-US" dirty="0" smtClean="0">
                    <a:ea typeface="Cambria Math" charset="0"/>
                    <a:cs typeface="Cambria Math" charset="0"/>
                  </a:rPr>
                  <a:t>Sample about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10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10</m:t>
                        </m:r>
                      </m:sup>
                    </m:s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image patches of size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{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p>
                    </m:sSubSup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Gather another set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M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image patches (~2,000)</a:t>
                </a:r>
              </a:p>
              <a:p>
                <a:pPr lvl="1"/>
                <a:r>
                  <a:rPr lang="en-US" dirty="0" smtClean="0">
                    <a:ea typeface="Cambria Math" charset="0"/>
                    <a:cs typeface="Cambria Math" charset="0"/>
                  </a:rPr>
                  <a:t>duplicate them and add noise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~</m:t>
                    </m:r>
                    <m:r>
                      <a:rPr lang="en-US" i="1">
                        <a:latin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</a:rPr>
                      <m:t>(0,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𝜎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{(</m:t>
                        </m:r>
                        <m:acc>
                          <m:accPr>
                            <m:chr m:val="̃"/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)}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sup>
                    </m:sSubSup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For each combination of path size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variance</a:t>
                </a:r>
              </a:p>
              <a:p>
                <a:pPr lvl="1"/>
                <a:r>
                  <a:rPr lang="en-US" dirty="0" smtClean="0">
                    <a:ea typeface="Cambria Math" charset="0"/>
                    <a:cs typeface="Cambria Math" charset="0"/>
                  </a:rPr>
                  <a:t>Compute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𝑈</m:t>
                        </m:r>
                      </m:sup>
                    </m:sSubSup>
                  </m:oMath>
                </a14:m>
                <a:r>
                  <a:rPr lang="en-US" dirty="0" smtClean="0">
                    <a:ea typeface="Cambria Math" charset="0"/>
                    <a:cs typeface="Cambria Math" charset="0"/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𝑀𝑀𝑆𝐸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p>
                    </m:sSubSup>
                  </m:oMath>
                </a14:m>
                <a:endParaRPr lang="en-US" dirty="0" smtClean="0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6623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Framework for Bounding Curvature Denoising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>
                <a:ea typeface="Cambria Math" charset="0"/>
                <a:cs typeface="Cambria Math" charset="0"/>
              </a:rPr>
              <a:t>Parallel Experiment:</a:t>
            </a:r>
          </a:p>
          <a:p>
            <a:endParaRPr lang="en-US" dirty="0" smtClean="0">
              <a:ea typeface="Cambria Math" charset="0"/>
              <a:cs typeface="Cambria Math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103301" y="1660093"/>
            <a:ext cx="5941031" cy="4138141"/>
            <a:chOff x="30999395" y="4953000"/>
            <a:chExt cx="8483251" cy="5745480"/>
          </a:xfrm>
        </p:grpSpPr>
        <p:grpSp>
          <p:nvGrpSpPr>
            <p:cNvPr id="6" name="Group 5"/>
            <p:cNvGrpSpPr/>
            <p:nvPr/>
          </p:nvGrpSpPr>
          <p:grpSpPr>
            <a:xfrm>
              <a:off x="30999395" y="4953000"/>
              <a:ext cx="8483251" cy="5745480"/>
              <a:chOff x="30999395" y="4846320"/>
              <a:chExt cx="8483251" cy="574548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30999395" y="4846320"/>
                <a:ext cx="8483251" cy="5733045"/>
                <a:chOff x="30999395" y="4846320"/>
                <a:chExt cx="8483251" cy="5733045"/>
              </a:xfrm>
            </p:grpSpPr>
            <p:grpSp>
              <p:nvGrpSpPr>
                <p:cNvPr id="22" name="Group 21"/>
                <p:cNvGrpSpPr/>
                <p:nvPr/>
              </p:nvGrpSpPr>
              <p:grpSpPr>
                <a:xfrm>
                  <a:off x="30999395" y="4846320"/>
                  <a:ext cx="8483251" cy="5733045"/>
                  <a:chOff x="30999395" y="4876800"/>
                  <a:chExt cx="8483251" cy="5733045"/>
                </a:xfrm>
              </p:grpSpPr>
              <p:grpSp>
                <p:nvGrpSpPr>
                  <p:cNvPr id="25" name="Group 24"/>
                  <p:cNvGrpSpPr/>
                  <p:nvPr/>
                </p:nvGrpSpPr>
                <p:grpSpPr>
                  <a:xfrm>
                    <a:off x="30999395" y="4876800"/>
                    <a:ext cx="8483251" cy="5733045"/>
                    <a:chOff x="-53284" y="56459"/>
                    <a:chExt cx="5011071" cy="2812979"/>
                  </a:xfrm>
                </p:grpSpPr>
                <p:grpSp>
                  <p:nvGrpSpPr>
                    <p:cNvPr id="30" name="Group 29"/>
                    <p:cNvGrpSpPr/>
                    <p:nvPr/>
                  </p:nvGrpSpPr>
                  <p:grpSpPr>
                    <a:xfrm>
                      <a:off x="-53284" y="409564"/>
                      <a:ext cx="2123812" cy="2459874"/>
                      <a:chOff x="-53284" y="81761"/>
                      <a:chExt cx="2123812" cy="2459874"/>
                    </a:xfrm>
                  </p:grpSpPr>
                  <p:grpSp>
                    <p:nvGrpSpPr>
                      <p:cNvPr id="51" name="Group 50"/>
                      <p:cNvGrpSpPr/>
                      <p:nvPr/>
                    </p:nvGrpSpPr>
                    <p:grpSpPr>
                      <a:xfrm>
                        <a:off x="-53284" y="81761"/>
                        <a:ext cx="1493651" cy="1441535"/>
                        <a:chOff x="-61910" y="81761"/>
                        <a:chExt cx="1493651" cy="1441535"/>
                      </a:xfrm>
                    </p:grpSpPr>
                    <p:sp>
                      <p:nvSpPr>
                        <p:cNvPr id="58" name="Text Box 8"/>
                        <p:cNvSpPr txBox="1"/>
                        <p:nvPr/>
                      </p:nvSpPr>
                      <p:spPr>
                        <a:xfrm>
                          <a:off x="-61910" y="81761"/>
                          <a:ext cx="1493651" cy="245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  <p:style>
                        <a:lnRef idx="0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dirty="0">
                              <a:latin typeface="Gill Sans" charset="0"/>
                              <a:ea typeface="Gill Sans" charset="0"/>
                              <a:cs typeface="Gill Sans" charset="0"/>
                            </a:rPr>
                            <a:t>Master Machine</a:t>
                          </a:r>
                        </a:p>
                      </p:txBody>
                    </p:sp>
                    <p:grpSp>
                      <p:nvGrpSpPr>
                        <p:cNvPr id="59" name="Group 58"/>
                        <p:cNvGrpSpPr/>
                        <p:nvPr/>
                      </p:nvGrpSpPr>
                      <p:grpSpPr>
                        <a:xfrm>
                          <a:off x="-1853" y="380296"/>
                          <a:ext cx="1373453" cy="1143000"/>
                          <a:chOff x="-1853" y="35239"/>
                          <a:chExt cx="1373453" cy="1143000"/>
                        </a:xfrm>
                      </p:grpSpPr>
                      <p:sp>
                        <p:nvSpPr>
                          <p:cNvPr id="60" name="Cube 59"/>
                          <p:cNvSpPr/>
                          <p:nvPr/>
                        </p:nvSpPr>
                        <p:spPr>
                          <a:xfrm>
                            <a:off x="0" y="35239"/>
                            <a:ext cx="1371600" cy="1143000"/>
                          </a:xfrm>
                          <a:prstGeom prst="cube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p:sp>
                        <p:nvSpPr>
                          <p:cNvPr id="61" name="Text Box 43"/>
                          <p:cNvSpPr txBox="1"/>
                          <p:nvPr/>
                        </p:nvSpPr>
                        <p:spPr>
                          <a:xfrm>
                            <a:off x="-1853" y="376387"/>
                            <a:ext cx="965531" cy="7270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</p:spPr>
                        <p:style>
                          <a:lnRef idx="0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dk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</a:pPr>
                            <a:r>
                              <a:rPr lang="en-US" dirty="0">
                                <a:latin typeface="Gill Sans" charset="0"/>
                                <a:ea typeface="Gill Sans" charset="0"/>
                                <a:cs typeface="Gill Sans" charset="0"/>
                              </a:rPr>
                              <a:t>-Condor  Scheduler</a:t>
                            </a:r>
                          </a:p>
                          <a:p>
                            <a:pPr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</a:pPr>
                            <a:r>
                              <a:rPr lang="en-US" dirty="0">
                                <a:latin typeface="Gill Sans" charset="0"/>
                                <a:ea typeface="Gill Sans" charset="0"/>
                                <a:cs typeface="Gill Sans" charset="0"/>
                              </a:rPr>
                              <a:t>-MATLAB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52" name="Group 51"/>
                      <p:cNvGrpSpPr/>
                      <p:nvPr/>
                    </p:nvGrpSpPr>
                    <p:grpSpPr>
                      <a:xfrm>
                        <a:off x="45010" y="1747626"/>
                        <a:ext cx="2025518" cy="794009"/>
                        <a:chOff x="45010" y="-193318"/>
                        <a:chExt cx="2025518" cy="794009"/>
                      </a:xfrm>
                    </p:grpSpPr>
                    <p:grpSp>
                      <p:nvGrpSpPr>
                        <p:cNvPr id="53" name="Group 52"/>
                        <p:cNvGrpSpPr/>
                        <p:nvPr/>
                      </p:nvGrpSpPr>
                      <p:grpSpPr>
                        <a:xfrm>
                          <a:off x="45010" y="-193318"/>
                          <a:ext cx="1080276" cy="794009"/>
                          <a:chOff x="45010" y="-193318"/>
                          <a:chExt cx="1080276" cy="794009"/>
                        </a:xfrm>
                      </p:grpSpPr>
                      <p:sp>
                        <p:nvSpPr>
                          <p:cNvPr id="55" name="Rectangle 54"/>
                          <p:cNvSpPr/>
                          <p:nvPr/>
                        </p:nvSpPr>
                        <p:spPr>
                          <a:xfrm>
                            <a:off x="45010" y="-193318"/>
                            <a:ext cx="1080276" cy="794009"/>
                          </a:xfrm>
                          <a:prstGeom prst="rect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56" name="Text Box 9"/>
                              <p:cNvSpPr txBox="1"/>
                              <p:nvPr/>
                            </p:nvSpPr>
                            <p:spPr>
                              <a:xfrm>
                                <a:off x="50941" y="-118541"/>
                                <a:ext cx="1029335" cy="32956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{(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acc>
                                                <m:accPr>
                                                  <m:chr m:val="̃"/>
                                                  <m:ctrlP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,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)}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𝑗</m:t>
                                          </m:r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𝑀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endParaRP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105" name="Text Box 9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50941" y="-118541"/>
                                <a:ext cx="1029335" cy="329565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4"/>
                                <a:stretch>
                                  <a:fillRect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57" name="Text Box 34"/>
                              <p:cNvSpPr txBox="1"/>
                              <p:nvPr/>
                            </p:nvSpPr>
                            <p:spPr>
                              <a:xfrm>
                                <a:off x="50941" y="217954"/>
                                <a:ext cx="1029335" cy="32956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{(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  <m:t>𝜇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el-GR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,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charset="0"/>
                                                      <a:ea typeface="Cambria Math" charset="0"/>
                                                      <a:cs typeface="Cambria Math" charset="0"/>
                                                    </a:rPr>
                                                    <m:t>𝑣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el-GR" i="1">
                                                  <a:latin typeface="Cambria Math" charset="0"/>
                                                  <a:ea typeface="Cambria Math" charset="0"/>
                                                  <a:cs typeface="Cambria Math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)}</m:t>
                                          </m:r>
                                        </m:e>
                                        <m:sub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𝒋</m:t>
                                          </m:r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=</m:t>
                                          </m:r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𝟏</m:t>
                                          </m:r>
                                        </m:sub>
                                        <m:sup>
                                          <m:r>
                                            <a:rPr lang="en-US" b="1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𝑴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endParaRPr>
                              </a:p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:r>
                                  <a:rPr lang="en-US" dirty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a:t> </a:t>
                                </a: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106" name="Text Box 34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50941" y="217954"/>
                                <a:ext cx="1029335" cy="329565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5"/>
                                <a:stretch>
                                  <a:fillRect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</p:grpSp>
                    <p:sp>
                      <p:nvSpPr>
                        <p:cNvPr id="54" name="Text Box 44"/>
                        <p:cNvSpPr txBox="1"/>
                        <p:nvPr/>
                      </p:nvSpPr>
                      <p:spPr>
                        <a:xfrm>
                          <a:off x="1193148" y="101694"/>
                          <a:ext cx="877380" cy="4527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  <p:style>
                        <a:lnRef idx="0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dirty="0">
                              <a:latin typeface="Gill Sans" charset="0"/>
                              <a:ea typeface="Gill Sans" charset="0"/>
                              <a:cs typeface="Gill Sans" charset="0"/>
                            </a:rPr>
                            <a:t>Master Storage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31" name="Group 30"/>
                    <p:cNvGrpSpPr/>
                    <p:nvPr/>
                  </p:nvGrpSpPr>
                  <p:grpSpPr>
                    <a:xfrm>
                      <a:off x="2745700" y="56459"/>
                      <a:ext cx="2212087" cy="2804125"/>
                      <a:chOff x="-118279" y="56459"/>
                      <a:chExt cx="2212275" cy="2804125"/>
                    </a:xfrm>
                  </p:grpSpPr>
                  <p:sp>
                    <p:nvSpPr>
                      <p:cNvPr id="32" name="Text Box 14"/>
                      <p:cNvSpPr txBox="1"/>
                      <p:nvPr/>
                    </p:nvSpPr>
                    <p:spPr>
                      <a:xfrm>
                        <a:off x="1187165" y="56459"/>
                        <a:ext cx="906831" cy="37388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  <p:style>
                      <a:lnRef idx="0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</a:pPr>
                        <a:r>
                          <a:rPr lang="en-US" dirty="0">
                            <a:latin typeface="Gill Sans" charset="0"/>
                            <a:ea typeface="Gill Sans" charset="0"/>
                            <a:cs typeface="Gill Sans" charset="0"/>
                          </a:rPr>
                          <a:t>Local</a:t>
                        </a:r>
                      </a:p>
                      <a:p>
                        <a:pPr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</a:pPr>
                        <a:r>
                          <a:rPr lang="en-US" dirty="0">
                            <a:latin typeface="Gill Sans" charset="0"/>
                            <a:ea typeface="Gill Sans" charset="0"/>
                            <a:cs typeface="Gill Sans" charset="0"/>
                          </a:rPr>
                          <a:t>Storage</a:t>
                        </a:r>
                      </a:p>
                    </p:txBody>
                  </p:sp>
                  <p:grpSp>
                    <p:nvGrpSpPr>
                      <p:cNvPr id="33" name="Group 32"/>
                      <p:cNvGrpSpPr/>
                      <p:nvPr/>
                    </p:nvGrpSpPr>
                    <p:grpSpPr>
                      <a:xfrm>
                        <a:off x="-118279" y="131236"/>
                        <a:ext cx="2093519" cy="2729348"/>
                        <a:chOff x="-181144" y="131239"/>
                        <a:chExt cx="2093519" cy="2729402"/>
                      </a:xfrm>
                    </p:grpSpPr>
                    <p:sp>
                      <p:nvSpPr>
                        <p:cNvPr id="34" name="Text Box 7"/>
                        <p:cNvSpPr txBox="1"/>
                        <p:nvPr/>
                      </p:nvSpPr>
                      <p:spPr>
                        <a:xfrm>
                          <a:off x="-181144" y="131239"/>
                          <a:ext cx="1028700" cy="2613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  <p:style>
                        <a:lnRef idx="0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dirty="0">
                              <a:latin typeface="Gill Sans" charset="0"/>
                              <a:ea typeface="Gill Sans" charset="0"/>
                              <a:cs typeface="Gill Sans" charset="0"/>
                            </a:rPr>
                            <a:t>Process</a:t>
                          </a:r>
                        </a:p>
                      </p:txBody>
                    </p:sp>
                    <p:grpSp>
                      <p:nvGrpSpPr>
                        <p:cNvPr id="35" name="Group 34"/>
                        <p:cNvGrpSpPr/>
                        <p:nvPr/>
                      </p:nvGrpSpPr>
                      <p:grpSpPr>
                        <a:xfrm>
                          <a:off x="1224219" y="497651"/>
                          <a:ext cx="688156" cy="381369"/>
                          <a:chOff x="-147381" y="100836"/>
                          <a:chExt cx="688156" cy="381369"/>
                        </a:xfrm>
                      </p:grpSpPr>
                      <p:sp>
                        <p:nvSpPr>
                          <p:cNvPr id="49" name="Rectangle 48"/>
                          <p:cNvSpPr/>
                          <p:nvPr/>
                        </p:nvSpPr>
                        <p:spPr>
                          <a:xfrm>
                            <a:off x="-107446" y="100836"/>
                            <a:ext cx="648221" cy="381369"/>
                          </a:xfrm>
                          <a:prstGeom prst="rect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50" name="Text Box 27"/>
                              <p:cNvSpPr txBox="1"/>
                              <p:nvPr/>
                            </p:nvSpPr>
                            <p:spPr>
                              <a:xfrm>
                                <a:off x="-147381" y="145090"/>
                                <a:ext cx="575310" cy="262337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{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}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𝑁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dirty="0">
                                  <a:latin typeface="Gill Sans" charset="0"/>
                                  <a:ea typeface="Gill Sans" charset="0"/>
                                  <a:cs typeface="Gill Sans" charset="0"/>
                                </a:endParaRP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97" name="Text Box 27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-147381" y="145090"/>
                                <a:ext cx="575310" cy="262337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6"/>
                                <a:stretch>
                                  <a:fillRect r="-11875"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</p:grpSp>
                    <p:grpSp>
                      <p:nvGrpSpPr>
                        <p:cNvPr id="36" name="Group 35"/>
                        <p:cNvGrpSpPr/>
                        <p:nvPr/>
                      </p:nvGrpSpPr>
                      <p:grpSpPr>
                        <a:xfrm>
                          <a:off x="1220854" y="2479272"/>
                          <a:ext cx="686712" cy="381369"/>
                          <a:chOff x="-150746" y="20744"/>
                          <a:chExt cx="686712" cy="381369"/>
                        </a:xfrm>
                      </p:grpSpPr>
                      <p:sp>
                        <p:nvSpPr>
                          <p:cNvPr id="47" name="Rectangle 46"/>
                          <p:cNvSpPr/>
                          <p:nvPr/>
                        </p:nvSpPr>
                        <p:spPr>
                          <a:xfrm>
                            <a:off x="-112254" y="20744"/>
                            <a:ext cx="648220" cy="381369"/>
                          </a:xfrm>
                          <a:prstGeom prst="rect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48" name="Text Box 48"/>
                              <p:cNvSpPr txBox="1"/>
                              <p:nvPr/>
                            </p:nvSpPr>
                            <p:spPr>
                              <a:xfrm>
                                <a:off x="-150746" y="93067"/>
                                <a:ext cx="575310" cy="271657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{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}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𝑁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dirty="0">
                                  <a:latin typeface="Gill Sans" charset="0"/>
                                  <a:ea typeface="Gill Sans" charset="0"/>
                                  <a:cs typeface="Gill Sans" charset="0"/>
                                </a:endParaRP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86" name="Text Box 48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-150746" y="93067"/>
                                <a:ext cx="575310" cy="271657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7"/>
                                <a:stretch>
                                  <a:fillRect r="-11875"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</p:grpSp>
                    <p:grpSp>
                      <p:nvGrpSpPr>
                        <p:cNvPr id="37" name="Group 36"/>
                        <p:cNvGrpSpPr/>
                        <p:nvPr/>
                      </p:nvGrpSpPr>
                      <p:grpSpPr>
                        <a:xfrm>
                          <a:off x="1214331" y="1806269"/>
                          <a:ext cx="693235" cy="381369"/>
                          <a:chOff x="-157269" y="29228"/>
                          <a:chExt cx="693235" cy="381369"/>
                        </a:xfrm>
                      </p:grpSpPr>
                      <p:sp>
                        <p:nvSpPr>
                          <p:cNvPr id="45" name="Rectangle 44"/>
                          <p:cNvSpPr/>
                          <p:nvPr/>
                        </p:nvSpPr>
                        <p:spPr>
                          <a:xfrm>
                            <a:off x="-112254" y="29228"/>
                            <a:ext cx="648220" cy="381369"/>
                          </a:xfrm>
                          <a:prstGeom prst="rect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46" name="Text Box 51"/>
                              <p:cNvSpPr txBox="1"/>
                              <p:nvPr/>
                            </p:nvSpPr>
                            <p:spPr>
                              <a:xfrm>
                                <a:off x="-157269" y="74095"/>
                                <a:ext cx="575310" cy="269819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{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}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𝑁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dirty="0">
                                  <a:latin typeface="Gill Sans" charset="0"/>
                                  <a:ea typeface="Gill Sans" charset="0"/>
                                  <a:cs typeface="Gill Sans" charset="0"/>
                                </a:endParaRP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84" name="Text Box 51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-157269" y="74095"/>
                                <a:ext cx="575310" cy="269819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8"/>
                                <a:stretch>
                                  <a:fillRect r="-11875"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</p:grpSp>
                    <p:grpSp>
                      <p:nvGrpSpPr>
                        <p:cNvPr id="38" name="Group 37"/>
                        <p:cNvGrpSpPr/>
                        <p:nvPr/>
                      </p:nvGrpSpPr>
                      <p:grpSpPr>
                        <a:xfrm>
                          <a:off x="1224220" y="1140744"/>
                          <a:ext cx="683346" cy="381369"/>
                          <a:chOff x="-147380" y="54116"/>
                          <a:chExt cx="683346" cy="383488"/>
                        </a:xfrm>
                      </p:grpSpPr>
                      <p:sp>
                        <p:nvSpPr>
                          <p:cNvPr id="43" name="Rectangle 42"/>
                          <p:cNvSpPr/>
                          <p:nvPr/>
                        </p:nvSpPr>
                        <p:spPr>
                          <a:xfrm>
                            <a:off x="-112254" y="54116"/>
                            <a:ext cx="648220" cy="383488"/>
                          </a:xfrm>
                          <a:prstGeom prst="rect">
                            <a:avLst/>
                          </a:prstGeom>
                          <a:solidFill>
                            <a:schemeClr val="bg2">
                              <a:lumMod val="90000"/>
                            </a:schemeClr>
                          </a:solidFill>
                          <a:ln>
                            <a:solidFill>
                              <a:schemeClr val="tx2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US">
                              <a:latin typeface="Gill Sans" charset="0"/>
                              <a:ea typeface="Gill Sans" charset="0"/>
                              <a:cs typeface="Gill Sans" charset="0"/>
                            </a:endParaRPr>
                          </a:p>
                        </p:txBody>
                      </p:sp>
                      <mc:AlternateContent xmlns:mc="http://schemas.openxmlformats.org/markup-compatibility/2006" xmlns:a14="http://schemas.microsoft.com/office/drawing/2010/main">
                        <mc:Choice Requires="a14">
                          <p:sp>
                            <p:nvSpPr>
                              <p:cNvPr id="44" name="Text Box 54"/>
                              <p:cNvSpPr txBox="1"/>
                              <p:nvPr/>
                            </p:nvSpPr>
                            <p:spPr>
                              <a:xfrm>
                                <a:off x="-147380" y="91712"/>
                                <a:ext cx="575309" cy="337820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</p:spPr>
                            <p:style>
                              <a:lnRef idx="0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</a:pPr>
                                <a14:m>
                                  <m:oMathPara xmlns:m="http://schemas.openxmlformats.org/officeDocument/2006/math">
                                    <m:oMathParaPr>
                                      <m:jc m:val="centerGroup"/>
                                    </m:oMathParaPr>
                                    <m:oMath xmlns:m="http://schemas.openxmlformats.org/officeDocument/2006/math"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{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charset="0"/>
                                                  <a:ea typeface="Gill Sans" charset="0"/>
                                                  <a:cs typeface="Gill Sans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}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charset="0"/>
                                              <a:ea typeface="Gill Sans" charset="0"/>
                                              <a:cs typeface="Gill Sans" charset="0"/>
                                            </a:rPr>
                                            <m:t>𝑁</m:t>
                                          </m:r>
                                        </m:sup>
                                      </m:sSubSup>
                                    </m:oMath>
                                  </m:oMathPara>
                                </a14:m>
                                <a:endParaRPr lang="en-US" dirty="0">
                                  <a:latin typeface="Gill Sans" charset="0"/>
                                  <a:ea typeface="Gill Sans" charset="0"/>
                                  <a:cs typeface="Gill Sans" charset="0"/>
                                </a:endParaRPr>
                              </a:p>
                            </p:txBody>
                          </p:sp>
                        </mc:Choice>
                        <mc:Fallback xmlns="">
                          <p:sp>
                            <p:nvSpPr>
                              <p:cNvPr id="82" name="Text Box 54"/>
                              <p:cNvSpPr txBox="1">
                                <a:spLocks noRot="1" noChangeAspect="1" noMove="1" noResize="1" noEditPoints="1" noAdjustHandles="1" noChangeArrowheads="1" noChangeShapeType="1" noTextEdit="1"/>
                              </p:cNvSpPr>
                              <p:nvPr/>
                            </p:nvSpPr>
                            <p:spPr>
                              <a:xfrm>
                                <a:off x="-147380" y="91712"/>
                                <a:ext cx="575309" cy="337820"/>
                              </a:xfrm>
                              <a:prstGeom prst="rect">
                                <a:avLst/>
                              </a:prstGeom>
                              <a:blipFill rotWithShape="0">
                                <a:blip r:embed="rId39"/>
                                <a:stretch>
                                  <a:fillRect r="-11875"/>
                                </a:stretch>
                              </a:blipFill>
                              <a:ln>
                                <a:noFill/>
                              </a:ln>
                              <a:effectLst/>
                            </p:spPr>
                            <p:txBody>
                              <a:bodyPr/>
                              <a:lstStyle/>
                              <a:p>
                                <a:r>
                                  <a:rPr lang="en-US">
                                    <a:noFill/>
                                  </a:rPr>
                                  <a:t> </a:t>
                                </a:r>
                              </a:p>
                            </p:txBody>
                          </p:sp>
                        </mc:Fallback>
                      </mc:AlternateContent>
                    </p:grpSp>
                    <p:cxnSp>
                      <p:nvCxnSpPr>
                        <p:cNvPr id="39" name="Straight Arrow Connector 38"/>
                        <p:cNvCxnSpPr/>
                        <p:nvPr/>
                      </p:nvCxnSpPr>
                      <p:spPr>
                        <a:xfrm>
                          <a:off x="802257" y="2691441"/>
                          <a:ext cx="459156" cy="0"/>
                        </a:xfrm>
                        <a:prstGeom prst="straightConnector1">
                          <a:avLst/>
                        </a:prstGeom>
                        <a:ln w="38100">
                          <a:solidFill>
                            <a:schemeClr val="tx1"/>
                          </a:solidFill>
                          <a:headEnd type="triangle"/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40" name="Straight Arrow Connector 39"/>
                        <p:cNvCxnSpPr/>
                        <p:nvPr/>
                      </p:nvCxnSpPr>
                      <p:spPr>
                        <a:xfrm>
                          <a:off x="802257" y="2001328"/>
                          <a:ext cx="459156" cy="0"/>
                        </a:xfrm>
                        <a:prstGeom prst="straightConnector1">
                          <a:avLst/>
                        </a:prstGeom>
                        <a:ln w="38100">
                          <a:solidFill>
                            <a:schemeClr val="tx1"/>
                          </a:solidFill>
                          <a:headEnd type="triangle"/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41" name="Straight Arrow Connector 40"/>
                        <p:cNvCxnSpPr/>
                        <p:nvPr/>
                      </p:nvCxnSpPr>
                      <p:spPr>
                        <a:xfrm>
                          <a:off x="802257" y="1311215"/>
                          <a:ext cx="459156" cy="0"/>
                        </a:xfrm>
                        <a:prstGeom prst="straightConnector1">
                          <a:avLst/>
                        </a:prstGeom>
                        <a:ln w="38100">
                          <a:solidFill>
                            <a:schemeClr val="tx1"/>
                          </a:solidFill>
                          <a:headEnd type="triangle"/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42" name="Straight Arrow Connector 41"/>
                        <p:cNvCxnSpPr/>
                        <p:nvPr/>
                      </p:nvCxnSpPr>
                      <p:spPr>
                        <a:xfrm>
                          <a:off x="770701" y="629728"/>
                          <a:ext cx="486165" cy="0"/>
                        </a:xfrm>
                        <a:prstGeom prst="straightConnector1">
                          <a:avLst/>
                        </a:prstGeom>
                        <a:ln w="38100">
                          <a:solidFill>
                            <a:schemeClr val="tx1"/>
                          </a:solidFill>
                          <a:headEnd type="triangle"/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</p:grpSp>
              <p:cxnSp>
                <p:nvCxnSpPr>
                  <p:cNvPr id="26" name="Straight Arrow Connector 25"/>
                  <p:cNvCxnSpPr/>
                  <p:nvPr/>
                </p:nvCxnSpPr>
                <p:spPr>
                  <a:xfrm flipV="1">
                    <a:off x="33426187" y="5934907"/>
                    <a:ext cx="2383912" cy="465893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Arrow Connector 26"/>
                  <p:cNvCxnSpPr/>
                  <p:nvPr/>
                </p:nvCxnSpPr>
                <p:spPr>
                  <a:xfrm>
                    <a:off x="33375600" y="7074760"/>
                    <a:ext cx="2468880" cy="1184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Arrow Connector 27"/>
                  <p:cNvCxnSpPr/>
                  <p:nvPr/>
                </p:nvCxnSpPr>
                <p:spPr>
                  <a:xfrm>
                    <a:off x="33398076" y="7291039"/>
                    <a:ext cx="2398461" cy="1403962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Arrow Connector 28"/>
                  <p:cNvCxnSpPr/>
                  <p:nvPr/>
                </p:nvCxnSpPr>
                <p:spPr>
                  <a:xfrm>
                    <a:off x="33411638" y="7673932"/>
                    <a:ext cx="2387712" cy="2322391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3" name="Rectangle 22"/>
                    <p:cNvSpPr/>
                    <p:nvPr/>
                  </p:nvSpPr>
                  <p:spPr>
                    <a:xfrm>
                      <a:off x="33756600" y="6553200"/>
                      <a:ext cx="2264514" cy="599716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Input: </a:t>
                      </a:r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a14:m>
                      <a:endParaRPr lang="en-US" i="1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2" name="Rectangle 1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3756600" y="6553200"/>
                      <a:ext cx="1985993" cy="524567"/>
                    </a:xfrm>
                    <a:prstGeom prst="rect">
                      <a:avLst/>
                    </a:prstGeom>
                    <a:blipFill rotWithShape="0">
                      <a:blip r:embed="rId40"/>
                      <a:stretch>
                        <a:fillRect l="-5538" t="-11628" b="-2209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4" name="Rectangle 23"/>
                    <p:cNvSpPr/>
                    <p:nvPr/>
                  </p:nvSpPr>
                  <p:spPr>
                    <a:xfrm>
                      <a:off x="33680400" y="7052382"/>
                      <a:ext cx="2553029" cy="599716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Output</a:t>
                      </a:r>
                      <a:r>
                        <a:rPr lang="en-US" i="1" dirty="0">
                          <a:latin typeface="Gill Sans" charset="0"/>
                          <a:ea typeface="Gill Sans" charset="0"/>
                          <a:cs typeface="Gill Sans" charset="0"/>
                        </a:rPr>
                        <a:t>:</a:t>
                      </a:r>
                      <a14:m>
                        <m:oMath xmlns:m="http://schemas.openxmlformats.org/officeDocument/2006/math">
                          <m:r>
                            <a:rPr lang="en-US" b="1" i="1">
                              <a:latin typeface="Cambria Math" charset="0"/>
                              <a:ea typeface="Gill Sans" charset="0"/>
                              <a:cs typeface="Gill Sans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Gill Sans" charset="0"/>
                                  <a:cs typeface="Gill Sans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Gill Sans" charset="0"/>
                                      <a:cs typeface="Gill Sans" charset="0"/>
                                    </a:rPr>
                                    <m:t>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l-GR" i="1">
                                  <a:latin typeface="Cambria Math" charset="0"/>
                                  <a:ea typeface="Gill Sans" charset="0"/>
                                  <a:cs typeface="Gill Sans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1" i="1">
                              <a:latin typeface="Cambria Math" charset="0"/>
                              <a:ea typeface="Gill Sans" charset="0"/>
                              <a:cs typeface="Gill Sans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Gill Sans" charset="0"/>
                                  <a:cs typeface="Gill Sans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Gill Sans" charset="0"/>
                                      <a:cs typeface="Gill Sans" charset="0"/>
                                    </a:rPr>
                                    <m:t>𝑣</m:t>
                                  </m:r>
                                </m:e>
                              </m:acc>
                            </m:e>
                            <m:sub>
                              <m:r>
                                <a:rPr lang="el-GR" i="1">
                                  <a:latin typeface="Cambria Math" charset="0"/>
                                  <a:ea typeface="Gill Sans" charset="0"/>
                                  <a:cs typeface="Gill Sans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1" i="1">
                              <a:latin typeface="Cambria Math" charset="0"/>
                              <a:ea typeface="Gill Sans" charset="0"/>
                              <a:cs typeface="Gill Sans" charset="0"/>
                            </a:rPr>
                            <m:t>)</m:t>
                          </m:r>
                        </m:oMath>
                      </a14:m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11" name="Rectangle 110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3680400" y="7052383"/>
                      <a:ext cx="2249014" cy="524567"/>
                    </a:xfrm>
                    <a:prstGeom prst="rect">
                      <a:avLst/>
                    </a:prstGeom>
                    <a:blipFill rotWithShape="0">
                      <a:blip r:embed="rId41"/>
                      <a:stretch>
                        <a:fillRect l="-4878" t="-10465" b="-2325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" name="Group 8"/>
              <p:cNvGrpSpPr/>
              <p:nvPr/>
            </p:nvGrpSpPr>
            <p:grpSpPr>
              <a:xfrm>
                <a:off x="35808788" y="6940507"/>
                <a:ext cx="1576924" cy="914400"/>
                <a:chOff x="35987833" y="8534400"/>
                <a:chExt cx="1576924" cy="914400"/>
              </a:xfrm>
            </p:grpSpPr>
            <p:sp>
              <p:nvSpPr>
                <p:cNvPr id="20" name="Process 19"/>
                <p:cNvSpPr/>
                <p:nvPr/>
              </p:nvSpPr>
              <p:spPr>
                <a:xfrm>
                  <a:off x="35987835" y="8534400"/>
                  <a:ext cx="1554480" cy="914400"/>
                </a:xfrm>
                <a:prstGeom prst="flowChartProcess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latin typeface="Gill Sans" charset="0"/>
                    <a:ea typeface="Gill Sans" charset="0"/>
                    <a:cs typeface="Gill Sans" charset="0"/>
                  </a:endParaRPr>
                </a:p>
              </p:txBody>
            </p:sp>
            <p:sp>
              <p:nvSpPr>
                <p:cNvPr id="21" name="Text Box 58"/>
                <p:cNvSpPr txBox="1"/>
                <p:nvPr/>
              </p:nvSpPr>
              <p:spPr>
                <a:xfrm>
                  <a:off x="35987833" y="8754305"/>
                  <a:ext cx="1576924" cy="46589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>
                      <a:latin typeface="Gill Sans" charset="0"/>
                      <a:ea typeface="Gill Sans" charset="0"/>
                      <a:cs typeface="Gill Sans" charset="0"/>
                    </a:rPr>
                    <a:t>MATLAB</a:t>
                  </a:r>
                </a:p>
              </p:txBody>
            </p:sp>
          </p:grpSp>
          <p:grpSp>
            <p:nvGrpSpPr>
              <p:cNvPr id="10" name="Group 9"/>
              <p:cNvGrpSpPr/>
              <p:nvPr/>
            </p:nvGrpSpPr>
            <p:grpSpPr>
              <a:xfrm>
                <a:off x="35820008" y="5580146"/>
                <a:ext cx="1576924" cy="914400"/>
                <a:chOff x="35987833" y="8534400"/>
                <a:chExt cx="1576924" cy="914400"/>
              </a:xfrm>
            </p:grpSpPr>
            <p:sp>
              <p:nvSpPr>
                <p:cNvPr id="18" name="Process 17"/>
                <p:cNvSpPr/>
                <p:nvPr/>
              </p:nvSpPr>
              <p:spPr>
                <a:xfrm>
                  <a:off x="35987835" y="8534400"/>
                  <a:ext cx="1554480" cy="914400"/>
                </a:xfrm>
                <a:prstGeom prst="flowChartProcess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latin typeface="Gill Sans" charset="0"/>
                    <a:ea typeface="Gill Sans" charset="0"/>
                    <a:cs typeface="Gill Sans" charset="0"/>
                  </a:endParaRPr>
                </a:p>
              </p:txBody>
            </p:sp>
            <p:sp>
              <p:nvSpPr>
                <p:cNvPr id="19" name="Text Box 58"/>
                <p:cNvSpPr txBox="1"/>
                <p:nvPr/>
              </p:nvSpPr>
              <p:spPr>
                <a:xfrm>
                  <a:off x="35987833" y="8754305"/>
                  <a:ext cx="1576924" cy="46589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latin typeface="Gill Sans" charset="0"/>
                      <a:ea typeface="Gill Sans" charset="0"/>
                      <a:cs typeface="Gill Sans" charset="0"/>
                    </a:rPr>
                    <a:t>MATLAB</a:t>
                  </a:r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35820008" y="8321593"/>
                <a:ext cx="1576924" cy="914400"/>
                <a:chOff x="35987833" y="8534400"/>
                <a:chExt cx="1576924" cy="914400"/>
              </a:xfrm>
            </p:grpSpPr>
            <p:sp>
              <p:nvSpPr>
                <p:cNvPr id="16" name="Process 15"/>
                <p:cNvSpPr/>
                <p:nvPr/>
              </p:nvSpPr>
              <p:spPr>
                <a:xfrm>
                  <a:off x="35987835" y="8534400"/>
                  <a:ext cx="1554480" cy="914400"/>
                </a:xfrm>
                <a:prstGeom prst="flowChartProcess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latin typeface="Gill Sans" charset="0"/>
                    <a:ea typeface="Gill Sans" charset="0"/>
                    <a:cs typeface="Gill Sans" charset="0"/>
                  </a:endParaRPr>
                </a:p>
              </p:txBody>
            </p:sp>
            <p:sp>
              <p:nvSpPr>
                <p:cNvPr id="17" name="Text Box 58"/>
                <p:cNvSpPr txBox="1"/>
                <p:nvPr/>
              </p:nvSpPr>
              <p:spPr>
                <a:xfrm>
                  <a:off x="35987833" y="8754305"/>
                  <a:ext cx="1576924" cy="46589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latin typeface="Gill Sans" charset="0"/>
                      <a:ea typeface="Gill Sans" charset="0"/>
                      <a:cs typeface="Gill Sans" charset="0"/>
                    </a:rPr>
                    <a:t>MATLAB</a:t>
                  </a:r>
                </a:p>
              </p:txBody>
            </p:sp>
          </p:grpSp>
          <p:grpSp>
            <p:nvGrpSpPr>
              <p:cNvPr id="12" name="Group 11"/>
              <p:cNvGrpSpPr/>
              <p:nvPr/>
            </p:nvGrpSpPr>
            <p:grpSpPr>
              <a:xfrm>
                <a:off x="35837276" y="9677400"/>
                <a:ext cx="1576924" cy="914400"/>
                <a:chOff x="35987833" y="8534400"/>
                <a:chExt cx="1576924" cy="914400"/>
              </a:xfrm>
            </p:grpSpPr>
            <p:sp>
              <p:nvSpPr>
                <p:cNvPr id="14" name="Process 13"/>
                <p:cNvSpPr/>
                <p:nvPr/>
              </p:nvSpPr>
              <p:spPr>
                <a:xfrm>
                  <a:off x="35987835" y="8534400"/>
                  <a:ext cx="1554480" cy="914400"/>
                </a:xfrm>
                <a:prstGeom prst="flowChartProcess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latin typeface="Gill Sans" charset="0"/>
                    <a:ea typeface="Gill Sans" charset="0"/>
                    <a:cs typeface="Gill Sans" charset="0"/>
                  </a:endParaRPr>
                </a:p>
              </p:txBody>
            </p:sp>
            <p:sp>
              <p:nvSpPr>
                <p:cNvPr id="15" name="Text Box 58"/>
                <p:cNvSpPr txBox="1"/>
                <p:nvPr/>
              </p:nvSpPr>
              <p:spPr>
                <a:xfrm>
                  <a:off x="35987833" y="8754305"/>
                  <a:ext cx="1576924" cy="46589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style>
                <a:lnRef idx="0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dirty="0">
                      <a:latin typeface="Gill Sans" charset="0"/>
                      <a:ea typeface="Gill Sans" charset="0"/>
                      <a:cs typeface="Gill Sans" charset="0"/>
                    </a:rPr>
                    <a:t>MATLAB</a:t>
                  </a:r>
                </a:p>
              </p:txBody>
            </p:sp>
          </p:grpSp>
          <p:sp>
            <p:nvSpPr>
              <p:cNvPr id="13" name="TextBox 12"/>
              <p:cNvSpPr txBox="1"/>
              <p:nvPr/>
            </p:nvSpPr>
            <p:spPr>
              <a:xfrm>
                <a:off x="31013400" y="4876800"/>
                <a:ext cx="3854361" cy="5655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 smtClean="0">
                    <a:latin typeface="Gill Sans" charset="0"/>
                    <a:ea typeface="Gill Sans" charset="0"/>
                    <a:cs typeface="Gill Sans" charset="0"/>
                  </a:rPr>
                  <a:t>Parallel </a:t>
                </a:r>
                <a:r>
                  <a:rPr lang="en-US" i="1" dirty="0">
                    <a:latin typeface="Gill Sans" charset="0"/>
                    <a:ea typeface="Gill Sans" charset="0"/>
                    <a:cs typeface="Gill Sans" charset="0"/>
                  </a:rPr>
                  <a:t>Approach</a:t>
                </a: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 bwMode="auto">
            <a:xfrm>
              <a:off x="32004000" y="8566784"/>
              <a:ext cx="0" cy="54864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008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95400" y="1981199"/>
            <a:ext cx="9601200" cy="3810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47800" y="2133599"/>
            <a:ext cx="9601200" cy="3810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</a:rPr>
              <a:t>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</a:rPr>
              <a:t>Problem Formulation and Curvature Denoising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</a:rPr>
              <a:t>Framework for Bounding Natural Image Denoising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</a:rPr>
              <a:t>Current Work: Adaptation to Curvature</a:t>
            </a:r>
          </a:p>
        </p:txBody>
      </p:sp>
    </p:spTree>
    <p:extLst>
      <p:ext uri="{BB962C8B-B14F-4D97-AF65-F5344CB8AC3E}">
        <p14:creationId xmlns:p14="http://schemas.microsoft.com/office/powerpoint/2010/main" val="247969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3809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Time Complexity</a:t>
            </a:r>
          </a:p>
          <a:p>
            <a:pPr lvl="1"/>
            <a:r>
              <a:rPr lang="en-US" dirty="0" smtClean="0"/>
              <a:t>Sampling the 10^10 image patches is itself a challenge</a:t>
            </a:r>
          </a:p>
          <a:p>
            <a:pPr lvl="1"/>
            <a:r>
              <a:rPr lang="en-US" dirty="0" smtClean="0"/>
              <a:t>Preliminary Results on small sample sizes took days on a single machine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Curvature data has pixel values in the range [-4,4] where as normal images are viewed between [0,255] or [0,1]. This causes some of the means to come out negative. </a:t>
            </a:r>
          </a:p>
          <a:p>
            <a:pPr marL="0" indent="0">
              <a:buNone/>
            </a:pPr>
            <a:r>
              <a:rPr lang="en-US" dirty="0" smtClean="0"/>
              <a:t>Bounds determined with small sample sizes were very large and emphasizes the need to parallelize the experiment.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91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95400" y="1981199"/>
            <a:ext cx="9601200" cy="3810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47800" y="2133599"/>
            <a:ext cx="9601200" cy="3810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/>
              <a:t>. Levin and B. Nadler, “Natural image </a:t>
            </a:r>
            <a:r>
              <a:rPr lang="en-US" dirty="0" err="1"/>
              <a:t>denoising</a:t>
            </a:r>
            <a:r>
              <a:rPr lang="en-US" dirty="0"/>
              <a:t>: Optimality and inherent bounds,” in Computer Vision and Pattern Recognition (CVPR), 2011 IEEE Conference on. IEEE, 2011, pp. 2833–2840.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</a:t>
            </a:r>
            <a:r>
              <a:rPr lang="en-US" dirty="0"/>
              <a:t>. </a:t>
            </a:r>
            <a:r>
              <a:rPr lang="en-US" dirty="0" err="1"/>
              <a:t>Bertalmío</a:t>
            </a:r>
            <a:r>
              <a:rPr lang="en-US" dirty="0"/>
              <a:t> and S. Levine, Denoising an Image by Denoising Its Curvature Image, SIAM J. Imaging Sciences, Vol.7, pp. 187-211 (</a:t>
            </a:r>
            <a:r>
              <a:rPr lang="en-US" dirty="0" smtClean="0"/>
              <a:t>2014).</a:t>
            </a:r>
          </a:p>
          <a:p>
            <a:pPr marL="0" indent="0">
              <a:buNone/>
            </a:pPr>
            <a:r>
              <a:rPr lang="en-US" dirty="0"/>
              <a:t>B. Russell, A. </a:t>
            </a:r>
            <a:r>
              <a:rPr lang="en-US" dirty="0" err="1"/>
              <a:t>Torralba</a:t>
            </a:r>
            <a:r>
              <a:rPr lang="en-US" dirty="0"/>
              <a:t>, K. Murphy, W. T. Freeman. </a:t>
            </a:r>
            <a:r>
              <a:rPr lang="en-US" dirty="0" err="1"/>
              <a:t>LabelMe</a:t>
            </a:r>
            <a:r>
              <a:rPr lang="en-US" dirty="0"/>
              <a:t>: A Database and Web-based Tool for Image Annotation. </a:t>
            </a:r>
            <a:r>
              <a:rPr lang="en-US" dirty="0" smtClean="0"/>
              <a:t>International </a:t>
            </a:r>
            <a:r>
              <a:rPr lang="en-US" dirty="0"/>
              <a:t>Journal of Computer Vision, pages 157-173, Volume 77, Numbers 1-3, May, 2008. </a:t>
            </a:r>
          </a:p>
          <a:p>
            <a:pPr marL="0" indent="0">
              <a:buNone/>
            </a:pPr>
            <a:r>
              <a:rPr lang="en-US" dirty="0" smtClean="0"/>
              <a:t>J</a:t>
            </a:r>
            <a:r>
              <a:rPr lang="en-US" dirty="0"/>
              <a:t>. </a:t>
            </a:r>
            <a:r>
              <a:rPr lang="en-US" dirty="0" err="1"/>
              <a:t>Matuk</a:t>
            </a:r>
            <a:r>
              <a:rPr lang="en-US" dirty="0"/>
              <a:t>, S. Levine, and M. </a:t>
            </a:r>
            <a:r>
              <a:rPr lang="en-US" dirty="0" err="1"/>
              <a:t>Bertalmío</a:t>
            </a:r>
            <a:r>
              <a:rPr lang="en-US" dirty="0"/>
              <a:t>, The Curvature Noise Distribution and Applications, 2016. In </a:t>
            </a:r>
            <a:r>
              <a:rPr lang="en-US" dirty="0" smtClean="0"/>
              <a:t>Review.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State of the Art Denoising Methods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97565" y="6266753"/>
            <a:ext cx="9604310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97565" y="6233064"/>
            <a:ext cx="11196758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/>
              <a:t>Images credit</a:t>
            </a:r>
            <a:r>
              <a:rPr lang="en-US" sz="1400" dirty="0"/>
              <a:t>: http://r0k.us/graphics/kodak/    Algorithm </a:t>
            </a:r>
            <a:r>
              <a:rPr lang="en-US" sz="1400" dirty="0" smtClean="0"/>
              <a:t>credit</a:t>
            </a:r>
            <a:r>
              <a:rPr lang="en-US" sz="1400" dirty="0"/>
              <a:t>: http://</a:t>
            </a:r>
            <a:r>
              <a:rPr lang="en-US" sz="1400" dirty="0" err="1"/>
              <a:t>demo.ipol.im</a:t>
            </a:r>
            <a:r>
              <a:rPr lang="en-US" sz="1400" dirty="0"/>
              <a:t>/demo/l_bm3d/  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9601200" cy="3810001"/>
          </a:xfrm>
        </p:spPr>
        <p:txBody>
          <a:bodyPr/>
          <a:lstStyle/>
          <a:p>
            <a:r>
              <a:rPr lang="en-US" dirty="0" smtClean="0"/>
              <a:t>BM3D is a well-known, state of the art </a:t>
            </a:r>
            <a:r>
              <a:rPr lang="en-US" dirty="0" err="1" smtClean="0"/>
              <a:t>denoising</a:t>
            </a:r>
            <a:r>
              <a:rPr lang="en-US" dirty="0" smtClean="0"/>
              <a:t> algorithm (but it’s not perfect!)</a:t>
            </a:r>
          </a:p>
          <a:p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17" r="49022" b="18631"/>
          <a:stretch/>
        </p:blipFill>
        <p:spPr>
          <a:xfrm>
            <a:off x="633606" y="2707082"/>
            <a:ext cx="3152446" cy="28879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1134258" y="5710539"/>
                <a:ext cx="21511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Noisy Image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 smtClean="0"/>
                  <a:t>= 15</a:t>
                </a:r>
                <a:endParaRPr lang="en-US" sz="14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258" y="5710539"/>
                <a:ext cx="2151141" cy="307777"/>
              </a:xfrm>
              <a:prstGeom prst="rect">
                <a:avLst/>
              </a:prstGeom>
              <a:blipFill rotWithShape="0">
                <a:blip r:embed="rId4"/>
                <a:stretch>
                  <a:fillRect t="-84000" b="-1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5355291" y="5719730"/>
            <a:ext cx="1379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Original image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356540" y="5715563"/>
            <a:ext cx="1379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BM3D Result</a:t>
            </a:r>
            <a:endParaRPr lang="en-US" sz="1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8" r="48366" b="19318"/>
          <a:stretch/>
        </p:blipFill>
        <p:spPr>
          <a:xfrm>
            <a:off x="4356602" y="2707083"/>
            <a:ext cx="3234378" cy="28962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8" r="48580" b="19318"/>
          <a:stretch/>
        </p:blipFill>
        <p:spPr>
          <a:xfrm>
            <a:off x="8332307" y="2707084"/>
            <a:ext cx="3261918" cy="293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3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State of the Art Denoising Methods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97565" y="6266753"/>
            <a:ext cx="9604310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97565" y="6233064"/>
            <a:ext cx="11196758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/>
              <a:t>Images credit</a:t>
            </a:r>
            <a:r>
              <a:rPr lang="en-US" sz="1400" dirty="0"/>
              <a:t>: http://r0k.us/graphics/kodak/    Algorithm </a:t>
            </a:r>
            <a:r>
              <a:rPr lang="en-US" sz="1400" dirty="0" smtClean="0"/>
              <a:t>credit</a:t>
            </a:r>
            <a:r>
              <a:rPr lang="en-US" sz="1400" dirty="0"/>
              <a:t>: http://</a:t>
            </a:r>
            <a:r>
              <a:rPr lang="en-US" sz="1400" dirty="0" err="1"/>
              <a:t>demo.ipol.im</a:t>
            </a:r>
            <a:r>
              <a:rPr lang="en-US" sz="1400" dirty="0"/>
              <a:t>/demo/l_bm3d/ 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34513" y="5820425"/>
            <a:ext cx="1379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Original image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8120781" y="5820424"/>
            <a:ext cx="1379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BM3D Result</a:t>
            </a:r>
            <a:endParaRPr lang="en-US" sz="1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358" y="1765886"/>
            <a:ext cx="4660775" cy="3937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228" y="1765886"/>
            <a:ext cx="5024728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How well can we denoise data?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97565" y="6266753"/>
            <a:ext cx="9604310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97565" y="6233064"/>
            <a:ext cx="11196758" cy="422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/>
              <a:t>Images credit</a:t>
            </a:r>
            <a:r>
              <a:rPr lang="en-US" sz="1400" dirty="0"/>
              <a:t>: http://r0k.us/graphics/kodak/    Algorithm </a:t>
            </a:r>
            <a:r>
              <a:rPr lang="en-US" sz="1400" dirty="0" smtClean="0"/>
              <a:t>credit</a:t>
            </a:r>
            <a:r>
              <a:rPr lang="en-US" sz="1400" dirty="0"/>
              <a:t>: http://</a:t>
            </a:r>
            <a:r>
              <a:rPr lang="en-US" sz="1400" dirty="0" err="1"/>
              <a:t>demo.ipol.im</a:t>
            </a:r>
            <a:r>
              <a:rPr lang="en-US" sz="1400" dirty="0"/>
              <a:t>/demo/l_bm3d/  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740" y="4003592"/>
            <a:ext cx="2668177" cy="2098054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341" y="3952325"/>
            <a:ext cx="2670517" cy="2099893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 bwMode="auto">
          <a:xfrm flipV="1">
            <a:off x="5728041" y="5064145"/>
            <a:ext cx="1661300" cy="23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340" y="1683208"/>
            <a:ext cx="2670517" cy="2099894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740" y="1677017"/>
            <a:ext cx="2668177" cy="2098054"/>
          </a:xfrm>
          <a:prstGeom prst="rect">
            <a:avLst/>
          </a:prstGeom>
        </p:spPr>
      </p:pic>
      <p:cxnSp>
        <p:nvCxnSpPr>
          <p:cNvPr id="52" name="Straight Arrow Connector 51"/>
          <p:cNvCxnSpPr/>
          <p:nvPr/>
        </p:nvCxnSpPr>
        <p:spPr bwMode="auto">
          <a:xfrm flipV="1">
            <a:off x="5711978" y="2772248"/>
            <a:ext cx="1661300" cy="23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TextBox 4"/>
          <p:cNvSpPr txBox="1"/>
          <p:nvPr/>
        </p:nvSpPr>
        <p:spPr>
          <a:xfrm>
            <a:off x="5903782" y="3706257"/>
            <a:ext cx="1277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denoise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295400" y="2570893"/>
            <a:ext cx="143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+mj-lt"/>
                <a:ea typeface="Gill Sans" charset="0"/>
                <a:cs typeface="Gill Sans" charset="0"/>
              </a:rPr>
              <a:t>Noisy</a:t>
            </a:r>
            <a:endParaRPr lang="en-US" sz="2000" dirty="0">
              <a:latin typeface="+mj-lt"/>
              <a:ea typeface="Gill Sans" charset="0"/>
              <a:cs typeface="Gill Sans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/>
              <p:cNvSpPr txBox="1"/>
              <p:nvPr/>
            </p:nvSpPr>
            <p:spPr>
              <a:xfrm>
                <a:off x="1709580" y="4791926"/>
                <a:ext cx="607688" cy="4242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charset="0"/>
                              <a:ea typeface="Gill Sans" charset="0"/>
                              <a:cs typeface="Gill Sans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0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κ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  <a:ea typeface="Gill Sans" charset="0"/>
                              <a:cs typeface="Gill Sans" charset="0"/>
                            </a:rPr>
                            <m:t>𝑛𝑜𝑖𝑠𝑦</m:t>
                          </m:r>
                        </m:sub>
                      </m:sSub>
                    </m:oMath>
                  </m:oMathPara>
                </a14:m>
                <a:endParaRPr lang="en-US" sz="2000" i="1" dirty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mc:Choice>
        <mc:Fallback xmlns=""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9580" y="4791926"/>
                <a:ext cx="607688" cy="424283"/>
              </a:xfrm>
              <a:prstGeom prst="rect">
                <a:avLst/>
              </a:prstGeom>
              <a:blipFill rotWithShape="0">
                <a:blip r:embed="rId7"/>
                <a:stretch>
                  <a:fillRect l="-19000" r="-10000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861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an Image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295400" y="1981199"/>
                <a:ext cx="9601200" cy="3810001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u="sng" dirty="0" smtClean="0"/>
                  <a:t>Image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endParaRPr lang="en-US" dirty="0" smtClean="0"/>
              </a:p>
              <a:p>
                <a:pPr lvl="1">
                  <a:buClr>
                    <a:srgbClr val="D15A3E"/>
                  </a:buClr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 smtClean="0"/>
                  <a:t>: pixel location</a:t>
                </a:r>
              </a:p>
              <a:p>
                <a:pPr lvl="1">
                  <a:buClr>
                    <a:srgbClr val="D15A3E"/>
                  </a:buClr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 smtClean="0"/>
                  <a:t>: intensity value at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295400" y="1981199"/>
                <a:ext cx="9601200" cy="3810001"/>
              </a:xfrm>
              <a:blipFill rotWithShape="0">
                <a:blip r:embed="rId3"/>
                <a:stretch>
                  <a:fillRect l="-698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/>
          <p:cNvGrpSpPr/>
          <p:nvPr/>
        </p:nvGrpSpPr>
        <p:grpSpPr>
          <a:xfrm>
            <a:off x="1003085" y="3781500"/>
            <a:ext cx="10175522" cy="1906438"/>
            <a:chOff x="1003085" y="3781500"/>
            <a:chExt cx="10175522" cy="1906438"/>
          </a:xfrm>
        </p:grpSpPr>
        <p:sp>
          <p:nvSpPr>
            <p:cNvPr id="9" name="Right Arrow 8"/>
            <p:cNvSpPr/>
            <p:nvPr/>
          </p:nvSpPr>
          <p:spPr>
            <a:xfrm>
              <a:off x="3739184" y="4386155"/>
              <a:ext cx="1397000" cy="698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l="9785" t="5687" r="7574" b="5903"/>
            <a:stretch/>
          </p:blipFill>
          <p:spPr>
            <a:xfrm>
              <a:off x="1003085" y="3781500"/>
              <a:ext cx="2376073" cy="190643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8279" y="3886199"/>
              <a:ext cx="5560328" cy="1695155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3803" r="2720" b="2405"/>
          <a:stretch/>
        </p:blipFill>
        <p:spPr>
          <a:xfrm>
            <a:off x="7185660" y="622669"/>
            <a:ext cx="3851944" cy="292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Formulation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1295400" y="1981201"/>
                <a:ext cx="5330252" cy="380999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 noisy image      can be written as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is the clean image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𝑛</m:t>
                    </m:r>
                    <m:r>
                      <a:rPr lang="en-US" b="0" i="1" smtClean="0">
                        <a:latin typeface="Cambria Math" charset="0"/>
                      </a:rPr>
                      <m:t>~</m:t>
                    </m:r>
                    <m:r>
                      <a:rPr lang="en-US" b="0" i="1" smtClean="0">
                        <a:latin typeface="Cambria Math" charset="0"/>
                      </a:rPr>
                      <m:t>𝑁</m:t>
                    </m:r>
                    <m:r>
                      <a:rPr lang="en-US" b="0" i="1" smtClean="0">
                        <a:latin typeface="Cambria Math" charset="0"/>
                      </a:rPr>
                      <m:t>(0,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𝜎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Goal: estimate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</m:oMath>
                </a14:m>
                <a:r>
                  <a:rPr lang="en-US" dirty="0" smtClean="0"/>
                  <a:t> by </a:t>
                </a:r>
                <a:r>
                  <a:rPr lang="en-US" dirty="0" err="1" smtClean="0"/>
                  <a:t>denoising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𝑦</m:t>
                    </m:r>
                  </m:oMath>
                </a14:m>
                <a:r>
                  <a:rPr lang="en-US" dirty="0" smtClean="0"/>
                  <a:t> to obtain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acc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0" y="1981201"/>
                <a:ext cx="5330252" cy="3809999"/>
              </a:xfrm>
              <a:blipFill rotWithShape="0">
                <a:blip r:embed="rId3"/>
                <a:stretch>
                  <a:fillRect l="-1030" t="-1440" r="-28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691" y="2463065"/>
            <a:ext cx="1837838" cy="3675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046373" y="1969569"/>
                <a:ext cx="729916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6373" y="1969569"/>
                <a:ext cx="729916" cy="307777"/>
              </a:xfrm>
              <a:prstGeom prst="rect">
                <a:avLst/>
              </a:prstGeom>
              <a:blipFill rotWithShape="0">
                <a:blip r:embed="rId5"/>
                <a:stretch>
                  <a:fillRect b="-274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419" y="2995581"/>
            <a:ext cx="2991574" cy="2991574"/>
          </a:xfrm>
          <a:prstGeom prst="rect">
            <a:avLst/>
          </a:prstGeom>
        </p:spPr>
      </p:pic>
      <p:sp>
        <p:nvSpPr>
          <p:cNvPr id="9" name="Plus 8"/>
          <p:cNvSpPr/>
          <p:nvPr/>
        </p:nvSpPr>
        <p:spPr>
          <a:xfrm>
            <a:off x="8237765" y="1087423"/>
            <a:ext cx="1208314" cy="111763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092" y="622470"/>
            <a:ext cx="2070799" cy="2070799"/>
          </a:xfrm>
          <a:prstGeom prst="rect">
            <a:avLst/>
          </a:prstGeom>
        </p:spPr>
      </p:pic>
      <p:sp>
        <p:nvSpPr>
          <p:cNvPr id="14" name="Equal 13"/>
          <p:cNvSpPr/>
          <p:nvPr/>
        </p:nvSpPr>
        <p:spPr>
          <a:xfrm>
            <a:off x="6699751" y="3886200"/>
            <a:ext cx="1583871" cy="996043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278" y="576132"/>
            <a:ext cx="2163474" cy="216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0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908300"/>
            <a:ext cx="9601200" cy="1142385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“Is Denoising Dead</a:t>
            </a:r>
            <a:r>
              <a:rPr lang="en-US" dirty="0"/>
              <a:t>?”</a:t>
            </a:r>
            <a:r>
              <a:rPr lang="en-US" sz="3000" baseline="60000" dirty="0" smtClean="0"/>
              <a:t>1</a:t>
            </a:r>
            <a:r>
              <a:rPr lang="en-US" sz="1200" b="0" dirty="0">
                <a:solidFill>
                  <a:srgbClr val="2D2E2D">
                    <a:lumMod val="50000"/>
                    <a:lumOff val="50000"/>
                  </a:srgbClr>
                </a:solidFill>
              </a:rPr>
              <a:t/>
            </a:r>
            <a:br>
              <a:rPr lang="en-US" sz="1200" b="0" dirty="0">
                <a:solidFill>
                  <a:srgbClr val="2D2E2D">
                    <a:lumMod val="50000"/>
                    <a:lumOff val="50000"/>
                  </a:srgbClr>
                </a:solidFill>
              </a:rPr>
            </a:br>
            <a:endParaRPr lang="en-US" baseline="6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u="sng" dirty="0" smtClean="0"/>
                  <a:t>Question</a:t>
                </a:r>
                <a:r>
                  <a:rPr lang="en-US" dirty="0" smtClean="0"/>
                  <a:t>: How well can any patch based method estimate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 smtClean="0"/>
                  <a:t>?</a:t>
                </a:r>
              </a:p>
              <a:p>
                <a:r>
                  <a:rPr lang="en-US" dirty="0" smtClean="0"/>
                  <a:t>Levin and Nadler found that state of the art patched based denoising algorithms are nearing optimality with respect to mean squared error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u="sng" dirty="0" smtClean="0"/>
                  <a:t>Current Questions</a:t>
                </a:r>
                <a:r>
                  <a:rPr lang="en-US" dirty="0" smtClean="0"/>
                  <a:t>: </a:t>
                </a:r>
              </a:p>
              <a:p>
                <a:r>
                  <a:rPr lang="en-US" dirty="0" smtClean="0"/>
                  <a:t>What other features could we consider in the image instead of only working with the image itself? </a:t>
                </a:r>
              </a:p>
              <a:p>
                <a:pPr lvl="1"/>
                <a:r>
                  <a:rPr lang="en-US" dirty="0" smtClean="0"/>
                  <a:t>Wavelet coefficients, Fourier coefficients, Curvature</a:t>
                </a:r>
              </a:p>
              <a:p>
                <a:r>
                  <a:rPr lang="en-US" dirty="0" smtClean="0"/>
                  <a:t>Are there other measures of goodness for the quality of the reconstruction that we could improve upon?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1440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baseline="70000" dirty="0" smtClean="0">
                <a:solidFill>
                  <a:srgbClr val="D15B3E"/>
                </a:solidFill>
              </a:rPr>
              <a:t>1</a:t>
            </a:r>
            <a:r>
              <a:rPr lang="en-US" sz="1400" dirty="0" smtClean="0">
                <a:solidFill>
                  <a:srgbClr val="D15B3E"/>
                </a:solidFill>
              </a:rPr>
              <a:t> Chatterjee </a:t>
            </a:r>
            <a:r>
              <a:rPr lang="en-US" sz="1400" dirty="0">
                <a:solidFill>
                  <a:srgbClr val="D15B3E"/>
                </a:solidFill>
              </a:rPr>
              <a:t>and </a:t>
            </a:r>
            <a:r>
              <a:rPr lang="en-US" sz="1400" dirty="0" err="1" smtClean="0">
                <a:solidFill>
                  <a:srgbClr val="D15B3E"/>
                </a:solidFill>
              </a:rPr>
              <a:t>Millanfar</a:t>
            </a:r>
            <a:r>
              <a:rPr lang="en-US" sz="1400" b="1" dirty="0" smtClean="0">
                <a:solidFill>
                  <a:srgbClr val="D15B3E"/>
                </a:solidFill>
              </a:rPr>
              <a:t> </a:t>
            </a:r>
            <a:endParaRPr lang="en-US" sz="1400" dirty="0">
              <a:solidFill>
                <a:srgbClr val="D15B3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79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Curvature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Can </a:t>
                </a:r>
                <a:r>
                  <a:rPr lang="en-US" dirty="0"/>
                  <a:t>we denoise the curvature of the level lines of an image and reconstruct the image more effectively than just denoising the image itself?</a:t>
                </a:r>
              </a:p>
              <a:p>
                <a:pPr marL="0" indent="0">
                  <a:buNone/>
                </a:pPr>
                <a:r>
                  <a:rPr lang="en-US" u="sng" dirty="0"/>
                  <a:t>Curvature Denoising Framework</a:t>
                </a:r>
                <a:r>
                  <a:rPr lang="en-US" dirty="0"/>
                  <a:t>: given a noisy image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Denoise the curvature of the level </a:t>
                </a:r>
                <a:r>
                  <a:rPr lang="en-US" dirty="0" smtClean="0"/>
                  <a:t>lines,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 smtClean="0"/>
                  <a:t>,</a:t>
                </a:r>
                <a:r>
                  <a:rPr lang="en-US" i="1" dirty="0"/>
                  <a:t> </a:t>
                </a:r>
                <a:r>
                  <a:rPr lang="en-US" dirty="0"/>
                  <a:t>to obtain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Generate a new image whose level line curvature matches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and level line contrast matches the noisy image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is the framework we will consider for the rest of the talk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698" t="-1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831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0</TotalTime>
  <Words>1868</Words>
  <Application>Microsoft Macintosh PowerPoint</Application>
  <PresentationFormat>Widescreen</PresentationFormat>
  <Paragraphs>269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Cambria Math</vt:lpstr>
      <vt:lpstr>Gill Sans</vt:lpstr>
      <vt:lpstr>Diamond Grid 16x9</vt:lpstr>
      <vt:lpstr>Optimality Bounds for Recovering Geometric Information in Images</vt:lpstr>
      <vt:lpstr>Outline</vt:lpstr>
      <vt:lpstr>Motivation: State of the Art Denoising Methods</vt:lpstr>
      <vt:lpstr>Motivation: State of the Art Denoising Methods</vt:lpstr>
      <vt:lpstr>Motivation: How well can we denoise data?</vt:lpstr>
      <vt:lpstr>Representing an Image</vt:lpstr>
      <vt:lpstr>Problem Formulation</vt:lpstr>
      <vt:lpstr>“Is Denoising Dead?”1 </vt:lpstr>
      <vt:lpstr>Image Curvature </vt:lpstr>
      <vt:lpstr>Why Curvature?</vt:lpstr>
      <vt:lpstr>Computing Image Curvature </vt:lpstr>
      <vt:lpstr>Denoising Image Curvature </vt:lpstr>
      <vt:lpstr>Image Reconstruction</vt:lpstr>
      <vt:lpstr>Metrics for Image Quality</vt:lpstr>
      <vt:lpstr>Framework for Bounding Natural Image Denoising</vt:lpstr>
      <vt:lpstr>Framework for Bounding Natural Image Denoising</vt:lpstr>
      <vt:lpstr>Proposed Framework for Bounding Curvature Denoising</vt:lpstr>
      <vt:lpstr>Proposed Framework for Bounding Curvature Denoising</vt:lpstr>
      <vt:lpstr>Proposed Framework for Bounding Curvature Denoising</vt:lpstr>
      <vt:lpstr>Challenges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2015-04-07T00:04:45Z</dcterms:created>
  <dcterms:modified xsi:type="dcterms:W3CDTF">2016-04-14T01:10:49Z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